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323" r:id="rId2"/>
    <p:sldId id="309" r:id="rId3"/>
    <p:sldId id="316" r:id="rId4"/>
    <p:sldId id="317" r:id="rId5"/>
    <p:sldId id="318" r:id="rId6"/>
    <p:sldId id="276" r:id="rId7"/>
    <p:sldId id="315" r:id="rId8"/>
    <p:sldId id="282" r:id="rId9"/>
    <p:sldId id="257" r:id="rId10"/>
    <p:sldId id="292" r:id="rId11"/>
    <p:sldId id="295" r:id="rId12"/>
    <p:sldId id="308" r:id="rId13"/>
    <p:sldId id="258" r:id="rId14"/>
    <p:sldId id="303" r:id="rId15"/>
    <p:sldId id="304" r:id="rId16"/>
    <p:sldId id="299" r:id="rId17"/>
    <p:sldId id="320" r:id="rId18"/>
    <p:sldId id="269" r:id="rId19"/>
    <p:sldId id="270" r:id="rId20"/>
    <p:sldId id="296" r:id="rId21"/>
    <p:sldId id="273" r:id="rId22"/>
    <p:sldId id="305" r:id="rId23"/>
    <p:sldId id="274" r:id="rId24"/>
    <p:sldId id="294" r:id="rId25"/>
    <p:sldId id="277" r:id="rId26"/>
    <p:sldId id="279" r:id="rId27"/>
    <p:sldId id="302" r:id="rId28"/>
    <p:sldId id="297" r:id="rId29"/>
    <p:sldId id="301" r:id="rId30"/>
    <p:sldId id="321" r:id="rId31"/>
    <p:sldId id="298" r:id="rId32"/>
    <p:sldId id="306" r:id="rId33"/>
    <p:sldId id="324" r:id="rId34"/>
    <p:sldId id="322" r:id="rId35"/>
    <p:sldId id="281"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00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638" autoAdjust="0"/>
  </p:normalViewPr>
  <p:slideViewPr>
    <p:cSldViewPr>
      <p:cViewPr varScale="1">
        <p:scale>
          <a:sx n="70" d="100"/>
          <a:sy n="70" d="100"/>
        </p:scale>
        <p:origin x="-504" y="-108"/>
      </p:cViewPr>
      <p:guideLst>
        <p:guide orient="horz" pos="2160"/>
        <p:guide pos="2880"/>
      </p:guideLst>
    </p:cSldViewPr>
  </p:slideViewPr>
  <p:outlineViewPr>
    <p:cViewPr>
      <p:scale>
        <a:sx n="33" d="100"/>
        <a:sy n="33" d="100"/>
      </p:scale>
      <p:origin x="0" y="830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dirty="0"/>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dirty="0"/>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dirty="0"/>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4477FF-E8C4-4EC1-A3CB-81821F55E673}" type="slidenum">
              <a:rPr lang="en-US"/>
              <a:pPr/>
              <a:t>‹#›</a:t>
            </a:fld>
            <a:endParaRPr lang="en-US" dirty="0"/>
          </a:p>
        </p:txBody>
      </p:sp>
    </p:spTree>
    <p:extLst>
      <p:ext uri="{BB962C8B-B14F-4D97-AF65-F5344CB8AC3E}">
        <p14:creationId xmlns="" xmlns:p14="http://schemas.microsoft.com/office/powerpoint/2010/main" val="1643551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E3D809-99F1-4141-8E79-FE8901E57DA9}" type="slidenum">
              <a:rPr lang="en-US"/>
              <a:pPr/>
              <a:t>‹#›</a:t>
            </a:fld>
            <a:endParaRPr lang="en-US" dirty="0"/>
          </a:p>
        </p:txBody>
      </p:sp>
    </p:spTree>
    <p:extLst>
      <p:ext uri="{BB962C8B-B14F-4D97-AF65-F5344CB8AC3E}">
        <p14:creationId xmlns="" xmlns:p14="http://schemas.microsoft.com/office/powerpoint/2010/main" val="4098449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21507" name="Slide Number Placeholder 3"/>
          <p:cNvSpPr>
            <a:spLocks noGrp="1"/>
          </p:cNvSpPr>
          <p:nvPr>
            <p:ph type="sldNum" sz="quarter" idx="5"/>
          </p:nvPr>
        </p:nvSpPr>
        <p:spPr>
          <a:noFill/>
        </p:spPr>
        <p:txBody>
          <a:bodyPr/>
          <a:lstStyle/>
          <a:p>
            <a:fld id="{DB178C3A-FFF9-4139-A5F8-5A3104833E9D}" type="slidenum">
              <a:rPr lang="en-US"/>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E3D809-99F1-4141-8E79-FE8901E57DA9}" type="slidenum">
              <a:rPr lang="en-US" smtClean="0"/>
              <a:pPr/>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 descr="Compass2"/>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2209800" y="2133600"/>
            <a:ext cx="4343400" cy="3859213"/>
          </a:xfrm>
          <a:prstGeom prst="rect">
            <a:avLst/>
          </a:prstGeom>
          <a:noFill/>
          <a:ln w="9525">
            <a:noFill/>
            <a:miter lim="800000"/>
            <a:headEnd/>
            <a:tailEnd/>
          </a:ln>
        </p:spPr>
      </p:pic>
      <p:sp>
        <p:nvSpPr>
          <p:cNvPr id="4" name="Line 8"/>
          <p:cNvSpPr>
            <a:spLocks noChangeShapeType="1"/>
          </p:cNvSpPr>
          <p:nvPr/>
        </p:nvSpPr>
        <p:spPr bwMode="auto">
          <a:xfrm>
            <a:off x="457200" y="1371600"/>
            <a:ext cx="8229600" cy="0"/>
          </a:xfrm>
          <a:prstGeom prst="line">
            <a:avLst/>
          </a:prstGeom>
          <a:noFill/>
          <a:ln w="28575">
            <a:solidFill>
              <a:srgbClr val="FF0000"/>
            </a:solidFill>
            <a:round/>
            <a:headEnd/>
            <a:tailEnd/>
          </a:ln>
        </p:spPr>
        <p:txBody>
          <a:bodyPr/>
          <a:lstStyle/>
          <a:p>
            <a:endParaRPr lang="en-US" dirty="0"/>
          </a:p>
        </p:txBody>
      </p:sp>
      <p:sp>
        <p:nvSpPr>
          <p:cNvPr id="5" name="Line 9"/>
          <p:cNvSpPr>
            <a:spLocks noChangeShapeType="1"/>
          </p:cNvSpPr>
          <p:nvPr/>
        </p:nvSpPr>
        <p:spPr bwMode="auto">
          <a:xfrm>
            <a:off x="457200" y="1447800"/>
            <a:ext cx="8229600" cy="0"/>
          </a:xfrm>
          <a:prstGeom prst="line">
            <a:avLst/>
          </a:prstGeom>
          <a:noFill/>
          <a:ln w="38100">
            <a:solidFill>
              <a:srgbClr val="000099"/>
            </a:solidFill>
            <a:round/>
            <a:headEnd/>
            <a:tailEnd/>
          </a:ln>
        </p:spPr>
        <p:txBody>
          <a:bodyPr/>
          <a:lstStyle/>
          <a:p>
            <a:endParaRPr lang="en-US" dirty="0"/>
          </a:p>
        </p:txBody>
      </p:sp>
      <p:sp>
        <p:nvSpPr>
          <p:cNvPr id="6" name="Line 11"/>
          <p:cNvSpPr>
            <a:spLocks noChangeShapeType="1"/>
          </p:cNvSpPr>
          <p:nvPr/>
        </p:nvSpPr>
        <p:spPr bwMode="auto">
          <a:xfrm>
            <a:off x="381000" y="5715000"/>
            <a:ext cx="8229600" cy="0"/>
          </a:xfrm>
          <a:prstGeom prst="line">
            <a:avLst/>
          </a:prstGeom>
          <a:noFill/>
          <a:ln w="28575">
            <a:solidFill>
              <a:srgbClr val="FF0000"/>
            </a:solidFill>
            <a:round/>
            <a:headEnd/>
            <a:tailEnd/>
          </a:ln>
        </p:spPr>
        <p:txBody>
          <a:bodyPr/>
          <a:lstStyle/>
          <a:p>
            <a:endParaRPr lang="en-US" dirty="0"/>
          </a:p>
        </p:txBody>
      </p:sp>
      <p:sp>
        <p:nvSpPr>
          <p:cNvPr id="7" name="Line 12"/>
          <p:cNvSpPr>
            <a:spLocks noChangeShapeType="1"/>
          </p:cNvSpPr>
          <p:nvPr/>
        </p:nvSpPr>
        <p:spPr bwMode="auto">
          <a:xfrm>
            <a:off x="381000" y="5638800"/>
            <a:ext cx="8229600" cy="0"/>
          </a:xfrm>
          <a:prstGeom prst="line">
            <a:avLst/>
          </a:prstGeom>
          <a:noFill/>
          <a:ln w="38100">
            <a:solidFill>
              <a:srgbClr val="000099"/>
            </a:solidFill>
            <a:round/>
            <a:headEnd/>
            <a:tailEnd/>
          </a:ln>
        </p:spPr>
        <p:txBody>
          <a:bodyPr/>
          <a:lstStyle/>
          <a:p>
            <a:endParaRPr lang="en-US" dirty="0"/>
          </a:p>
        </p:txBody>
      </p:sp>
      <p:pic>
        <p:nvPicPr>
          <p:cNvPr id="8" name="Picture 13"/>
          <p:cNvPicPr>
            <a:picLocks noChangeAspect="1" noChangeArrowheads="1"/>
          </p:cNvPicPr>
          <p:nvPr userDrawn="1"/>
        </p:nvPicPr>
        <p:blipFill>
          <a:blip r:embed="rId3" cstate="print"/>
          <a:srcRect/>
          <a:stretch>
            <a:fillRect/>
          </a:stretch>
        </p:blipFill>
        <p:spPr bwMode="auto">
          <a:xfrm>
            <a:off x="3886200" y="1905000"/>
            <a:ext cx="4419600" cy="1325563"/>
          </a:xfrm>
          <a:prstGeom prst="rect">
            <a:avLst/>
          </a:prstGeom>
          <a:noFill/>
          <a:ln w="9525">
            <a:noFill/>
            <a:miter lim="800000"/>
            <a:headEnd/>
            <a:tailEnd/>
          </a:ln>
        </p:spPr>
      </p:pic>
      <p:sp>
        <p:nvSpPr>
          <p:cNvPr id="6147" name="Rectangle 3"/>
          <p:cNvSpPr>
            <a:spLocks noGrp="1" noChangeArrowheads="1"/>
          </p:cNvSpPr>
          <p:nvPr>
            <p:ph type="ctrTitle"/>
          </p:nvPr>
        </p:nvSpPr>
        <p:spPr>
          <a:xfrm>
            <a:off x="533400" y="3505200"/>
            <a:ext cx="7772400" cy="1470025"/>
          </a:xfrm>
        </p:spPr>
        <p:txBody>
          <a:bodyPr/>
          <a:lstStyle>
            <a:lvl1pPr algn="ctr">
              <a:defRPr/>
            </a:lvl1pPr>
          </a:lstStyle>
          <a:p>
            <a:r>
              <a:rPr lang="en-US"/>
              <a:t>2008 Operations Workshop</a:t>
            </a:r>
          </a:p>
        </p:txBody>
      </p:sp>
    </p:spTree>
  </p:cSld>
  <p:clrMapOvr>
    <a:masterClrMapping/>
  </p:clrMapOvr>
  <p:transition>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5" name="Rectangle 6"/>
          <p:cNvSpPr>
            <a:spLocks noGrp="1" noChangeArrowheads="1"/>
          </p:cNvSpPr>
          <p:nvPr>
            <p:ph type="sldNum" sz="quarter" idx="11"/>
          </p:nvPr>
        </p:nvSpPr>
        <p:spPr>
          <a:ln/>
        </p:spPr>
        <p:txBody>
          <a:bodyPr/>
          <a:lstStyle>
            <a:lvl1pPr>
              <a:defRPr/>
            </a:lvl1pPr>
          </a:lstStyle>
          <a:p>
            <a:fld id="{CBB6DA75-D5F4-487B-B42F-9A6BD9AA9CCB}" type="slidenum">
              <a:rPr lang="en-US"/>
              <a:pPr/>
              <a:t>‹#›</a:t>
            </a:fld>
            <a:endParaRPr lang="en-US" dirty="0"/>
          </a:p>
        </p:txBody>
      </p:sp>
    </p:spTree>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5" name="Rectangle 6"/>
          <p:cNvSpPr>
            <a:spLocks noGrp="1" noChangeArrowheads="1"/>
          </p:cNvSpPr>
          <p:nvPr>
            <p:ph type="sldNum" sz="quarter" idx="11"/>
          </p:nvPr>
        </p:nvSpPr>
        <p:spPr>
          <a:ln/>
        </p:spPr>
        <p:txBody>
          <a:bodyPr/>
          <a:lstStyle>
            <a:lvl1pPr>
              <a:defRPr/>
            </a:lvl1pPr>
          </a:lstStyle>
          <a:p>
            <a:fld id="{BCFE4770-0EC4-4241-A367-98272895C52A}" type="slidenum">
              <a:rPr lang="en-US"/>
              <a:pPr/>
              <a:t>‹#›</a:t>
            </a:fld>
            <a:endParaRPr lang="en-US" dirty="0"/>
          </a:p>
        </p:txBody>
      </p:sp>
    </p:spTree>
  </p:cSld>
  <p:clrMapOvr>
    <a:masterClrMapping/>
  </p:clrMapOvr>
  <p:transition>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6" name="Rectangle 6"/>
          <p:cNvSpPr>
            <a:spLocks noGrp="1" noChangeArrowheads="1"/>
          </p:cNvSpPr>
          <p:nvPr>
            <p:ph type="sldNum" sz="quarter" idx="11"/>
          </p:nvPr>
        </p:nvSpPr>
        <p:spPr>
          <a:ln/>
        </p:spPr>
        <p:txBody>
          <a:bodyPr/>
          <a:lstStyle>
            <a:lvl1pPr>
              <a:defRPr/>
            </a:lvl1pPr>
          </a:lstStyle>
          <a:p>
            <a:fld id="{71783453-758F-45B6-8AFC-A71444C5C1A4}" type="slidenum">
              <a:rPr lang="en-US"/>
              <a:pPr/>
              <a:t>‹#›</a:t>
            </a:fld>
            <a:endParaRPr lang="en-US" dirty="0"/>
          </a:p>
        </p:txBody>
      </p:sp>
    </p:spTree>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5" name="Rectangle 6"/>
          <p:cNvSpPr>
            <a:spLocks noGrp="1" noChangeArrowheads="1"/>
          </p:cNvSpPr>
          <p:nvPr>
            <p:ph type="sldNum" sz="quarter" idx="11"/>
          </p:nvPr>
        </p:nvSpPr>
        <p:spPr>
          <a:ln/>
        </p:spPr>
        <p:txBody>
          <a:bodyPr/>
          <a:lstStyle>
            <a:lvl1pPr>
              <a:defRPr/>
            </a:lvl1pPr>
          </a:lstStyle>
          <a:p>
            <a:fld id="{C9F97F02-AF5C-47A4-90CB-19431BA03DCF}" type="slidenum">
              <a:rPr lang="en-US"/>
              <a:pPr/>
              <a:t>‹#›</a:t>
            </a:fld>
            <a:endParaRPr lang="en-US" dirty="0"/>
          </a:p>
        </p:txBody>
      </p:sp>
    </p:spTree>
  </p:cSld>
  <p:clrMapOvr>
    <a:masterClrMapping/>
  </p:clrMapOvr>
  <p:transition>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5" name="Rectangle 6"/>
          <p:cNvSpPr>
            <a:spLocks noGrp="1" noChangeArrowheads="1"/>
          </p:cNvSpPr>
          <p:nvPr>
            <p:ph type="sldNum" sz="quarter" idx="11"/>
          </p:nvPr>
        </p:nvSpPr>
        <p:spPr>
          <a:ln/>
        </p:spPr>
        <p:txBody>
          <a:bodyPr/>
          <a:lstStyle>
            <a:lvl1pPr>
              <a:defRPr/>
            </a:lvl1pPr>
          </a:lstStyle>
          <a:p>
            <a:fld id="{90173826-7442-4D89-A507-A3EBDD126AD2}" type="slidenum">
              <a:rPr lang="en-US"/>
              <a:pPr/>
              <a:t>‹#›</a:t>
            </a:fld>
            <a:endParaRPr lang="en-US" dirty="0"/>
          </a:p>
        </p:txBody>
      </p:sp>
    </p:spTree>
  </p:cSld>
  <p:clrMapOvr>
    <a:masterClrMapping/>
  </p:clrMapOvr>
  <p:transition>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6" name="Rectangle 6"/>
          <p:cNvSpPr>
            <a:spLocks noGrp="1" noChangeArrowheads="1"/>
          </p:cNvSpPr>
          <p:nvPr>
            <p:ph type="sldNum" sz="quarter" idx="11"/>
          </p:nvPr>
        </p:nvSpPr>
        <p:spPr>
          <a:ln/>
        </p:spPr>
        <p:txBody>
          <a:bodyPr/>
          <a:lstStyle>
            <a:lvl1pPr>
              <a:defRPr/>
            </a:lvl1pPr>
          </a:lstStyle>
          <a:p>
            <a:fld id="{3F735AFF-2093-4AA1-94F3-7DE09C6CE780}" type="slidenum">
              <a:rPr lang="en-US"/>
              <a:pPr/>
              <a:t>‹#›</a:t>
            </a:fld>
            <a:endParaRPr lang="en-US" dirty="0"/>
          </a:p>
        </p:txBody>
      </p:sp>
    </p:spTree>
  </p:cSld>
  <p:clrMapOvr>
    <a:masterClrMapping/>
  </p:clrMapOvr>
  <p:transition>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8" name="Rectangle 6"/>
          <p:cNvSpPr>
            <a:spLocks noGrp="1" noChangeArrowheads="1"/>
          </p:cNvSpPr>
          <p:nvPr>
            <p:ph type="sldNum" sz="quarter" idx="11"/>
          </p:nvPr>
        </p:nvSpPr>
        <p:spPr>
          <a:ln/>
        </p:spPr>
        <p:txBody>
          <a:bodyPr/>
          <a:lstStyle>
            <a:lvl1pPr>
              <a:defRPr/>
            </a:lvl1pPr>
          </a:lstStyle>
          <a:p>
            <a:fld id="{14BEBBE5-D95F-47EA-96A2-47AA5B02DAED}" type="slidenum">
              <a:rPr lang="en-US"/>
              <a:pPr/>
              <a:t>‹#›</a:t>
            </a:fld>
            <a:endParaRPr lang="en-US" dirty="0"/>
          </a:p>
        </p:txBody>
      </p:sp>
    </p:spTree>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4" name="Rectangle 6"/>
          <p:cNvSpPr>
            <a:spLocks noGrp="1" noChangeArrowheads="1"/>
          </p:cNvSpPr>
          <p:nvPr>
            <p:ph type="sldNum" sz="quarter" idx="11"/>
          </p:nvPr>
        </p:nvSpPr>
        <p:spPr>
          <a:ln/>
        </p:spPr>
        <p:txBody>
          <a:bodyPr/>
          <a:lstStyle>
            <a:lvl1pPr>
              <a:defRPr/>
            </a:lvl1pPr>
          </a:lstStyle>
          <a:p>
            <a:fld id="{BC2DCE4F-8FB6-4D6F-8440-5099D674F417}" type="slidenum">
              <a:rPr lang="en-US"/>
              <a:pPr/>
              <a:t>‹#›</a:t>
            </a:fld>
            <a:endParaRPr lang="en-US" dirty="0"/>
          </a:p>
        </p:txBody>
      </p:sp>
    </p:spTree>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3" name="Rectangle 6"/>
          <p:cNvSpPr>
            <a:spLocks noGrp="1" noChangeArrowheads="1"/>
          </p:cNvSpPr>
          <p:nvPr>
            <p:ph type="sldNum" sz="quarter" idx="11"/>
          </p:nvPr>
        </p:nvSpPr>
        <p:spPr>
          <a:ln/>
        </p:spPr>
        <p:txBody>
          <a:bodyPr/>
          <a:lstStyle>
            <a:lvl1pPr>
              <a:defRPr/>
            </a:lvl1pPr>
          </a:lstStyle>
          <a:p>
            <a:fld id="{D79BAFF9-4074-4158-949E-A09A32B1F1E6}" type="slidenum">
              <a:rPr lang="en-US"/>
              <a:pPr/>
              <a:t>‹#›</a:t>
            </a:fld>
            <a:endParaRPr lang="en-US" dirty="0"/>
          </a:p>
        </p:txBody>
      </p:sp>
    </p:spTree>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6" name="Rectangle 6"/>
          <p:cNvSpPr>
            <a:spLocks noGrp="1" noChangeArrowheads="1"/>
          </p:cNvSpPr>
          <p:nvPr>
            <p:ph type="sldNum" sz="quarter" idx="11"/>
          </p:nvPr>
        </p:nvSpPr>
        <p:spPr>
          <a:ln/>
        </p:spPr>
        <p:txBody>
          <a:bodyPr/>
          <a:lstStyle>
            <a:lvl1pPr>
              <a:defRPr/>
            </a:lvl1pPr>
          </a:lstStyle>
          <a:p>
            <a:fld id="{DB15F939-2FE5-499A-9793-392E6E18ED96}" type="slidenum">
              <a:rPr lang="en-US"/>
              <a:pPr/>
              <a:t>‹#›</a:t>
            </a:fld>
            <a:endParaRPr lang="en-US" dirty="0"/>
          </a:p>
        </p:txBody>
      </p:sp>
    </p:spTree>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Night Surface Operations Guide</a:t>
            </a:r>
          </a:p>
        </p:txBody>
      </p:sp>
      <p:sp>
        <p:nvSpPr>
          <p:cNvPr id="6" name="Rectangle 6"/>
          <p:cNvSpPr>
            <a:spLocks noGrp="1" noChangeArrowheads="1"/>
          </p:cNvSpPr>
          <p:nvPr>
            <p:ph type="sldNum" sz="quarter" idx="11"/>
          </p:nvPr>
        </p:nvSpPr>
        <p:spPr>
          <a:ln/>
        </p:spPr>
        <p:txBody>
          <a:bodyPr/>
          <a:lstStyle>
            <a:lvl1pPr>
              <a:defRPr/>
            </a:lvl1pPr>
          </a:lstStyle>
          <a:p>
            <a:fld id="{04870668-E2FB-4C27-891D-597988744CB2}" type="slidenum">
              <a:rPr lang="en-US"/>
              <a:pPr/>
              <a:t>‹#›</a:t>
            </a:fld>
            <a:endParaRPr lang="en-US" dirty="0"/>
          </a:p>
        </p:txBody>
      </p:sp>
    </p:spTree>
  </p:cSld>
  <p:clrMapOvr>
    <a:masterClrMapping/>
  </p:clrMapOvr>
  <p:transition>
    <p:cover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Compass2"/>
          <p:cNvPicPr>
            <a:picLocks noChangeAspect="1" noChangeArrowheads="1"/>
          </p:cNvPicPr>
          <p:nvPr/>
        </p:nvPicPr>
        <p:blipFill>
          <a:blip r:embed="rId14" cstate="print">
            <a:clrChange>
              <a:clrFrom>
                <a:srgbClr val="FFFFFF"/>
              </a:clrFrom>
              <a:clrTo>
                <a:srgbClr val="FFFFFF">
                  <a:alpha val="0"/>
                </a:srgbClr>
              </a:clrTo>
            </a:clrChange>
            <a:lum bright="70000" contrast="-70000"/>
          </a:blip>
          <a:srcRect/>
          <a:stretch>
            <a:fillRect/>
          </a:stretch>
        </p:blipFill>
        <p:spPr bwMode="auto">
          <a:xfrm>
            <a:off x="2209800" y="2133600"/>
            <a:ext cx="4343400" cy="38592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a:effectLst>
            <a:outerShdw dist="35921" dir="2700000" algn="ctr" rotWithShape="0">
              <a:schemeClr val="bg2"/>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743200" y="6248400"/>
            <a:ext cx="3352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99"/>
                </a:solidFill>
                <a:latin typeface="Arial" charset="0"/>
                <a:ea typeface="+mn-ea"/>
              </a:defRPr>
            </a:lvl1pPr>
          </a:lstStyle>
          <a:p>
            <a:pPr>
              <a:defRPr/>
            </a:pPr>
            <a:r>
              <a:rPr lang="en-US" dirty="0"/>
              <a:t>Night Surface Operations Guide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99"/>
                </a:solidFill>
              </a:defRPr>
            </a:lvl1pPr>
          </a:lstStyle>
          <a:p>
            <a:fld id="{79325261-1048-4F5F-B320-2C49636A080B}" type="slidenum">
              <a:rPr lang="en-US"/>
              <a:pPr/>
              <a:t>‹#›</a:t>
            </a:fld>
            <a:endParaRPr lang="en-US" dirty="0"/>
          </a:p>
        </p:txBody>
      </p:sp>
      <p:pic>
        <p:nvPicPr>
          <p:cNvPr id="1031" name="Picture 10" descr="Compass2"/>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457200" y="527050"/>
            <a:ext cx="914400" cy="877888"/>
          </a:xfrm>
          <a:prstGeom prst="rect">
            <a:avLst/>
          </a:prstGeom>
          <a:noFill/>
          <a:ln w="9525">
            <a:noFill/>
            <a:miter lim="800000"/>
            <a:headEnd/>
            <a:tailEnd/>
          </a:ln>
        </p:spPr>
      </p:pic>
      <p:sp>
        <p:nvSpPr>
          <p:cNvPr id="1032" name="Line 11"/>
          <p:cNvSpPr>
            <a:spLocks noChangeShapeType="1"/>
          </p:cNvSpPr>
          <p:nvPr/>
        </p:nvSpPr>
        <p:spPr bwMode="auto">
          <a:xfrm>
            <a:off x="457200" y="1371600"/>
            <a:ext cx="8229600" cy="0"/>
          </a:xfrm>
          <a:prstGeom prst="line">
            <a:avLst/>
          </a:prstGeom>
          <a:noFill/>
          <a:ln w="28575">
            <a:solidFill>
              <a:srgbClr val="FF0000"/>
            </a:solidFill>
            <a:round/>
            <a:headEnd/>
            <a:tailEnd/>
          </a:ln>
        </p:spPr>
        <p:txBody>
          <a:bodyPr/>
          <a:lstStyle/>
          <a:p>
            <a:endParaRPr lang="en-US" dirty="0"/>
          </a:p>
        </p:txBody>
      </p:sp>
      <p:sp>
        <p:nvSpPr>
          <p:cNvPr id="1033" name="Line 12"/>
          <p:cNvSpPr>
            <a:spLocks noChangeShapeType="1"/>
          </p:cNvSpPr>
          <p:nvPr/>
        </p:nvSpPr>
        <p:spPr bwMode="auto">
          <a:xfrm>
            <a:off x="457200" y="1447800"/>
            <a:ext cx="8229600" cy="0"/>
          </a:xfrm>
          <a:prstGeom prst="line">
            <a:avLst/>
          </a:prstGeom>
          <a:noFill/>
          <a:ln w="38100">
            <a:solidFill>
              <a:srgbClr val="000099"/>
            </a:solidFill>
            <a:round/>
            <a:headEnd/>
            <a:tailEnd/>
          </a:ln>
        </p:spPr>
        <p:txBody>
          <a:bodyPr/>
          <a:lstStyle/>
          <a:p>
            <a:endParaRPr lang="en-US" dirty="0"/>
          </a:p>
        </p:txBody>
      </p:sp>
      <p:pic>
        <p:nvPicPr>
          <p:cNvPr id="1034" name="Picture 13"/>
          <p:cNvPicPr>
            <a:picLocks noChangeAspect="1" noChangeArrowheads="1"/>
          </p:cNvPicPr>
          <p:nvPr/>
        </p:nvPicPr>
        <p:blipFill>
          <a:blip r:embed="rId16" cstate="print"/>
          <a:srcRect/>
          <a:stretch>
            <a:fillRect/>
          </a:stretch>
        </p:blipFill>
        <p:spPr bwMode="auto">
          <a:xfrm>
            <a:off x="457200" y="6176963"/>
            <a:ext cx="1905000"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cover dir="u"/>
  </p:transition>
  <p:hf sldNum="0" hdr="0" dt="0"/>
  <p:txStyles>
    <p:titleStyle>
      <a:lvl1pPr algn="r" rtl="0" eaLnBrk="0" fontAlgn="base" hangingPunct="0">
        <a:spcBef>
          <a:spcPct val="0"/>
        </a:spcBef>
        <a:spcAft>
          <a:spcPct val="0"/>
        </a:spcAft>
        <a:defRPr sz="4400" b="1">
          <a:solidFill>
            <a:srgbClr val="FF0000"/>
          </a:solidFill>
          <a:latin typeface="+mj-lt"/>
          <a:ea typeface="ＭＳ Ｐゴシック" charset="0"/>
          <a:cs typeface="+mj-cs"/>
        </a:defRPr>
      </a:lvl1pPr>
      <a:lvl2pPr algn="r" rtl="0" eaLnBrk="0" fontAlgn="base" hangingPunct="0">
        <a:spcBef>
          <a:spcPct val="0"/>
        </a:spcBef>
        <a:spcAft>
          <a:spcPct val="0"/>
        </a:spcAft>
        <a:defRPr sz="4400" b="1">
          <a:solidFill>
            <a:srgbClr val="FF0000"/>
          </a:solidFill>
          <a:latin typeface="Arial" charset="0"/>
          <a:ea typeface="ＭＳ Ｐゴシック" charset="0"/>
        </a:defRPr>
      </a:lvl2pPr>
      <a:lvl3pPr algn="r" rtl="0" eaLnBrk="0" fontAlgn="base" hangingPunct="0">
        <a:spcBef>
          <a:spcPct val="0"/>
        </a:spcBef>
        <a:spcAft>
          <a:spcPct val="0"/>
        </a:spcAft>
        <a:defRPr sz="4400" b="1">
          <a:solidFill>
            <a:srgbClr val="FF0000"/>
          </a:solidFill>
          <a:latin typeface="Arial" charset="0"/>
          <a:ea typeface="ＭＳ Ｐゴシック" charset="0"/>
        </a:defRPr>
      </a:lvl3pPr>
      <a:lvl4pPr algn="r" rtl="0" eaLnBrk="0" fontAlgn="base" hangingPunct="0">
        <a:spcBef>
          <a:spcPct val="0"/>
        </a:spcBef>
        <a:spcAft>
          <a:spcPct val="0"/>
        </a:spcAft>
        <a:defRPr sz="4400" b="1">
          <a:solidFill>
            <a:srgbClr val="FF0000"/>
          </a:solidFill>
          <a:latin typeface="Arial" charset="0"/>
          <a:ea typeface="ＭＳ Ｐゴシック" charset="0"/>
        </a:defRPr>
      </a:lvl4pPr>
      <a:lvl5pPr algn="r" rtl="0" eaLnBrk="0" fontAlgn="base" hangingPunct="0">
        <a:spcBef>
          <a:spcPct val="0"/>
        </a:spcBef>
        <a:spcAft>
          <a:spcPct val="0"/>
        </a:spcAft>
        <a:defRPr sz="4400" b="1">
          <a:solidFill>
            <a:srgbClr val="FF0000"/>
          </a:solidFill>
          <a:latin typeface="Arial" charset="0"/>
          <a:ea typeface="ＭＳ Ｐゴシック" charset="0"/>
        </a:defRPr>
      </a:lvl5pPr>
      <a:lvl6pPr marL="457200" algn="r" rtl="0" fontAlgn="base">
        <a:spcBef>
          <a:spcPct val="0"/>
        </a:spcBef>
        <a:spcAft>
          <a:spcPct val="0"/>
        </a:spcAft>
        <a:defRPr sz="4400" b="1">
          <a:solidFill>
            <a:srgbClr val="FF0000"/>
          </a:solidFill>
          <a:latin typeface="Arial" charset="0"/>
        </a:defRPr>
      </a:lvl6pPr>
      <a:lvl7pPr marL="914400" algn="r" rtl="0" fontAlgn="base">
        <a:spcBef>
          <a:spcPct val="0"/>
        </a:spcBef>
        <a:spcAft>
          <a:spcPct val="0"/>
        </a:spcAft>
        <a:defRPr sz="4400" b="1">
          <a:solidFill>
            <a:srgbClr val="FF0000"/>
          </a:solidFill>
          <a:latin typeface="Arial" charset="0"/>
        </a:defRPr>
      </a:lvl7pPr>
      <a:lvl8pPr marL="1371600" algn="r" rtl="0" fontAlgn="base">
        <a:spcBef>
          <a:spcPct val="0"/>
        </a:spcBef>
        <a:spcAft>
          <a:spcPct val="0"/>
        </a:spcAft>
        <a:defRPr sz="4400" b="1">
          <a:solidFill>
            <a:srgbClr val="FF0000"/>
          </a:solidFill>
          <a:latin typeface="Arial" charset="0"/>
        </a:defRPr>
      </a:lvl8pPr>
      <a:lvl9pPr marL="1828800" algn="r" rtl="0" fontAlgn="base">
        <a:spcBef>
          <a:spcPct val="0"/>
        </a:spcBef>
        <a:spcAft>
          <a:spcPct val="0"/>
        </a:spcAft>
        <a:defRPr sz="44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sz="3200" dirty="0" smtClean="0"/>
              <a:t>NINTH DISTRICT</a:t>
            </a:r>
            <a:br>
              <a:rPr lang="en-US" sz="3200" dirty="0" smtClean="0"/>
            </a:br>
            <a:r>
              <a:rPr lang="en-US" sz="3200" dirty="0" smtClean="0"/>
              <a:t>EASTERN REGION</a:t>
            </a:r>
            <a:endParaRPr lang="en-US" sz="3200" dirty="0"/>
          </a:p>
        </p:txBody>
      </p:sp>
      <p:sp>
        <p:nvSpPr>
          <p:cNvPr id="3" name="Content Placeholder 2"/>
          <p:cNvSpPr>
            <a:spLocks noGrp="1"/>
          </p:cNvSpPr>
          <p:nvPr>
            <p:ph idx="1"/>
          </p:nvPr>
        </p:nvSpPr>
        <p:spPr/>
        <p:txBody>
          <a:bodyPr/>
          <a:lstStyle/>
          <a:p>
            <a:endParaRPr lang="en-US" dirty="0" smtClean="0"/>
          </a:p>
          <a:p>
            <a:pPr algn="ctr"/>
            <a:endParaRPr lang="en-US" sz="4400" b="1" dirty="0" smtClean="0">
              <a:solidFill>
                <a:srgbClr val="FF0000"/>
              </a:solidFill>
            </a:endParaRPr>
          </a:p>
          <a:p>
            <a:pPr algn="ctr"/>
            <a:r>
              <a:rPr lang="en-US" sz="4400" b="1" dirty="0" smtClean="0">
                <a:solidFill>
                  <a:srgbClr val="FF0000"/>
                </a:solidFill>
              </a:rPr>
              <a:t>NIGHT SURFACE OPERATIONS</a:t>
            </a:r>
          </a:p>
          <a:p>
            <a:endParaRPr lang="en-US" sz="4400" b="1" dirty="0" smtClean="0">
              <a:solidFill>
                <a:srgbClr val="FF0000"/>
              </a:solidFill>
            </a:endParaRPr>
          </a:p>
          <a:p>
            <a:pPr>
              <a:buNone/>
            </a:pPr>
            <a:r>
              <a:rPr lang="en-US" sz="1000" b="1" dirty="0" smtClean="0"/>
              <a:t>Como. Lew Wargo, Sr.</a:t>
            </a:r>
          </a:p>
          <a:p>
            <a:pPr>
              <a:buNone/>
            </a:pPr>
            <a:r>
              <a:rPr lang="en-US" sz="1000" b="1" dirty="0" smtClean="0"/>
              <a:t>CQEC 9ER</a:t>
            </a:r>
          </a:p>
          <a:p>
            <a:pPr>
              <a:buNone/>
            </a:pPr>
            <a:r>
              <a:rPr lang="en-US" sz="1000" b="1" dirty="0" smtClean="0"/>
              <a:t>01 Apr 2015</a:t>
            </a:r>
          </a:p>
          <a:p>
            <a:pPr>
              <a:buNone/>
            </a:pPr>
            <a:r>
              <a:rPr lang="en-US" sz="1000" b="1" dirty="0" smtClean="0"/>
              <a:t>Night Surface OPR</a:t>
            </a:r>
            <a:endParaRPr lang="en-US" sz="1000" b="1" dirty="0"/>
          </a:p>
        </p:txBody>
      </p:sp>
      <p:pic>
        <p:nvPicPr>
          <p:cNvPr id="5" name="Picture 4" descr="SABOT LOGO FINAL.jpg"/>
          <p:cNvPicPr>
            <a:picLocks noChangeAspect="1"/>
          </p:cNvPicPr>
          <p:nvPr/>
        </p:nvPicPr>
        <p:blipFill>
          <a:blip r:embed="rId2" cstate="print"/>
          <a:stretch>
            <a:fillRect/>
          </a:stretch>
        </p:blipFill>
        <p:spPr>
          <a:xfrm>
            <a:off x="0" y="1"/>
            <a:ext cx="2371725" cy="1600200"/>
          </a:xfrm>
          <a:prstGeom prst="rect">
            <a:avLst/>
          </a:prstGeom>
        </p:spPr>
      </p:pic>
      <p:pic>
        <p:nvPicPr>
          <p:cNvPr id="6" name="Picture 5" descr="D9LOGO_4.jpg"/>
          <p:cNvPicPr>
            <a:picLocks noChangeAspect="1"/>
          </p:cNvPicPr>
          <p:nvPr/>
        </p:nvPicPr>
        <p:blipFill>
          <a:blip r:embed="rId3" cstate="print"/>
          <a:stretch>
            <a:fillRect/>
          </a:stretch>
        </p:blipFill>
        <p:spPr>
          <a:xfrm>
            <a:off x="6781799" y="-1"/>
            <a:ext cx="2362201" cy="1600201"/>
          </a:xfrm>
          <a:prstGeom prst="rect">
            <a:avLst/>
          </a:prstGeom>
        </p:spPr>
      </p:pic>
    </p:spTree>
  </p:cSld>
  <p:clrMapOvr>
    <a:masterClrMapping/>
  </p:clrMapOvr>
  <p:transition>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0"/>
            <a:ext cx="8229600" cy="1447800"/>
          </a:xfrm>
        </p:spPr>
        <p:txBody>
          <a:bodyPr/>
          <a:lstStyle/>
          <a:p>
            <a:pPr algn="ctr" eaLnBrk="1" hangingPunct="1">
              <a:defRPr/>
            </a:pPr>
            <a:r>
              <a:rPr lang="en-US" dirty="0" smtClean="0">
                <a:solidFill>
                  <a:srgbClr val="0070C0"/>
                </a:solidFill>
                <a:ea typeface="+mj-ea"/>
              </a:rPr>
              <a:t>Night </a:t>
            </a:r>
            <a:br>
              <a:rPr lang="en-US" dirty="0" smtClean="0">
                <a:solidFill>
                  <a:srgbClr val="0070C0"/>
                </a:solidFill>
                <a:ea typeface="+mj-ea"/>
              </a:rPr>
            </a:br>
            <a:r>
              <a:rPr lang="en-US" dirty="0" smtClean="0">
                <a:solidFill>
                  <a:srgbClr val="0070C0"/>
                </a:solidFill>
                <a:ea typeface="+mj-ea"/>
              </a:rPr>
              <a:t>Operations</a:t>
            </a:r>
          </a:p>
        </p:txBody>
      </p:sp>
      <p:sp>
        <p:nvSpPr>
          <p:cNvPr id="20483" name="Rectangle 3"/>
          <p:cNvSpPr>
            <a:spLocks noGrp="1" noChangeArrowheads="1"/>
          </p:cNvSpPr>
          <p:nvPr>
            <p:ph type="body" idx="1"/>
          </p:nvPr>
        </p:nvSpPr>
        <p:spPr>
          <a:xfrm>
            <a:off x="228600" y="1524000"/>
            <a:ext cx="8229600" cy="4449763"/>
          </a:xfrm>
        </p:spPr>
        <p:txBody>
          <a:bodyPr/>
          <a:lstStyle/>
          <a:p>
            <a:pPr eaLnBrk="1" hangingPunct="1"/>
            <a:r>
              <a:rPr lang="en-US" dirty="0" smtClean="0">
                <a:ea typeface="ＭＳ Ｐゴシック" pitchFamily="34" charset="-128"/>
              </a:rPr>
              <a:t>While we train in the light, the SAR call may come at night.</a:t>
            </a:r>
          </a:p>
          <a:p>
            <a:pPr eaLnBrk="1" hangingPunct="1">
              <a:buNone/>
            </a:pPr>
            <a:endParaRPr lang="en-US" sz="1000" dirty="0" smtClean="0">
              <a:ea typeface="ＭＳ Ｐゴシック" pitchFamily="34" charset="-128"/>
            </a:endParaRPr>
          </a:p>
          <a:p>
            <a:pPr eaLnBrk="1" hangingPunct="1"/>
            <a:r>
              <a:rPr lang="en-US" dirty="0" smtClean="0">
                <a:ea typeface="ＭＳ Ｐゴシック" pitchFamily="34" charset="-128"/>
              </a:rPr>
              <a:t>Some ATON patrols must be done at night</a:t>
            </a:r>
          </a:p>
          <a:p>
            <a:pPr eaLnBrk="1" hangingPunct="1">
              <a:buNone/>
            </a:pPr>
            <a:endParaRPr lang="en-US" sz="1000" dirty="0" smtClean="0">
              <a:ea typeface="ＭＳ Ｐゴシック" pitchFamily="34" charset="-128"/>
            </a:endParaRPr>
          </a:p>
          <a:p>
            <a:pPr eaLnBrk="1" hangingPunct="1"/>
            <a:r>
              <a:rPr lang="en-US" dirty="0" smtClean="0">
                <a:ea typeface="ＭＳ Ｐゴシック" pitchFamily="34" charset="-128"/>
              </a:rPr>
              <a:t>BCM-08-02-AUX requires a night underway navigation and piloting exercise</a:t>
            </a:r>
          </a:p>
          <a:p>
            <a:pPr eaLnBrk="1" hangingPunct="1">
              <a:buNone/>
            </a:pPr>
            <a:endParaRPr lang="en-US" sz="1000" dirty="0" smtClean="0">
              <a:ea typeface="ＭＳ Ｐゴシック" pitchFamily="34" charset="-128"/>
            </a:endParaRPr>
          </a:p>
          <a:p>
            <a:pPr eaLnBrk="1" hangingPunct="1"/>
            <a:r>
              <a:rPr lang="en-US" sz="2400" b="1" dirty="0">
                <a:solidFill>
                  <a:srgbClr val="FF0000"/>
                </a:solidFill>
              </a:rPr>
              <a:t>NOTE: </a:t>
            </a:r>
            <a:r>
              <a:rPr lang="en-US" dirty="0" smtClean="0">
                <a:solidFill>
                  <a:srgbClr val="FF0000"/>
                </a:solidFill>
              </a:rPr>
              <a:t> </a:t>
            </a:r>
            <a:r>
              <a:rPr lang="en-US" b="1" u="sng" dirty="0" smtClean="0">
                <a:solidFill>
                  <a:srgbClr val="FF0000"/>
                </a:solidFill>
              </a:rPr>
              <a:t>Not waived in 9ER</a:t>
            </a:r>
            <a:endParaRPr lang="en-US" dirty="0">
              <a:solidFill>
                <a:srgbClr val="FF0000"/>
              </a:solidFill>
            </a:endParaRPr>
          </a:p>
          <a:p>
            <a:pPr eaLnBrk="1" hangingPunct="1"/>
            <a:endParaRPr lang="en-US" dirty="0" smtClean="0">
              <a:ea typeface="ＭＳ Ｐゴシック" pitchFamily="34" charset="-128"/>
            </a:endParaRPr>
          </a:p>
        </p:txBody>
      </p:sp>
      <p:pic>
        <p:nvPicPr>
          <p:cNvPr id="5" name="Picture 4" descr="D9LOGO_4.jpg"/>
          <p:cNvPicPr>
            <a:picLocks noChangeAspect="1"/>
          </p:cNvPicPr>
          <p:nvPr/>
        </p:nvPicPr>
        <p:blipFill>
          <a:blip r:embed="rId3"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4" cstate="print"/>
          <a:stretch>
            <a:fillRect/>
          </a:stretch>
        </p:blipFill>
        <p:spPr>
          <a:xfrm>
            <a:off x="0" y="1"/>
            <a:ext cx="2371725" cy="1524000"/>
          </a:xfrm>
          <a:prstGeom prst="rect">
            <a:avLst/>
          </a:prstGeom>
        </p:spPr>
      </p:pic>
    </p:spTree>
  </p:cSld>
  <p:clrMapOvr>
    <a:masterClrMapping/>
  </p:clrMapOvr>
  <p:transition>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dirty="0" smtClean="0">
                <a:solidFill>
                  <a:srgbClr val="0070C0"/>
                </a:solidFill>
              </a:rPr>
              <a:t>NIGHT </a:t>
            </a:r>
            <a:br>
              <a:rPr lang="en-US" dirty="0" smtClean="0">
                <a:solidFill>
                  <a:srgbClr val="0070C0"/>
                </a:solidFill>
              </a:rPr>
            </a:br>
            <a:r>
              <a:rPr lang="en-US" dirty="0" smtClean="0">
                <a:solidFill>
                  <a:srgbClr val="0070C0"/>
                </a:solidFill>
              </a:rPr>
              <a:t>OPERATIONS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ea typeface="ＭＳ Ｐゴシック" pitchFamily="34" charset="-128"/>
              </a:rPr>
              <a:t>Fireworks and many Holiday boat parades are conducted after dark. </a:t>
            </a:r>
          </a:p>
          <a:p>
            <a:endParaRPr lang="en-US" dirty="0" smtClean="0">
              <a:ea typeface="ＭＳ Ｐゴシック" pitchFamily="34" charset="-128"/>
            </a:endParaRPr>
          </a:p>
          <a:p>
            <a:r>
              <a:rPr lang="en-US" dirty="0" smtClean="0">
                <a:ea typeface="ＭＳ Ｐゴシック" pitchFamily="34" charset="-128"/>
              </a:rPr>
              <a:t>Many SAR cases happen after dark.</a:t>
            </a:r>
          </a:p>
          <a:p>
            <a:pPr>
              <a:buNone/>
            </a:pPr>
            <a:endParaRPr lang="en-US" dirty="0" smtClean="0">
              <a:ea typeface="ＭＳ Ｐゴシック" pitchFamily="34" charset="-128"/>
            </a:endParaRPr>
          </a:p>
          <a:p>
            <a:r>
              <a:rPr lang="en-US" dirty="0" smtClean="0">
                <a:solidFill>
                  <a:srgbClr val="FF0000"/>
                </a:solidFill>
                <a:ea typeface="ＭＳ Ｐゴシック" pitchFamily="34" charset="-128"/>
              </a:rPr>
              <a:t>Hard to distinguish Navigation Lights from holiday lights and background shore lighting</a:t>
            </a:r>
          </a:p>
          <a:p>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dirty="0" smtClean="0">
                <a:solidFill>
                  <a:srgbClr val="0070C0"/>
                </a:solidFill>
              </a:rPr>
              <a:t>NIGHT </a:t>
            </a:r>
            <a:br>
              <a:rPr lang="en-US" dirty="0" smtClean="0">
                <a:solidFill>
                  <a:srgbClr val="0070C0"/>
                </a:solidFill>
              </a:rPr>
            </a:br>
            <a:r>
              <a:rPr lang="en-US" dirty="0" smtClean="0">
                <a:solidFill>
                  <a:srgbClr val="0070C0"/>
                </a:solidFill>
              </a:rPr>
              <a:t>OPERATIONS</a:t>
            </a:r>
            <a:endParaRPr lang="en-US" dirty="0"/>
          </a:p>
        </p:txBody>
      </p:sp>
      <p:sp>
        <p:nvSpPr>
          <p:cNvPr id="3" name="Content Placeholder 2"/>
          <p:cNvSpPr>
            <a:spLocks noGrp="1"/>
          </p:cNvSpPr>
          <p:nvPr>
            <p:ph idx="1"/>
          </p:nvPr>
        </p:nvSpPr>
        <p:spPr/>
        <p:txBody>
          <a:bodyPr/>
          <a:lstStyle/>
          <a:p>
            <a:endParaRPr lang="en-US" dirty="0" smtClean="0">
              <a:ea typeface="ＭＳ Ｐゴシック" pitchFamily="34" charset="-128"/>
            </a:endParaRPr>
          </a:p>
          <a:p>
            <a:r>
              <a:rPr lang="en-US" dirty="0" smtClean="0">
                <a:ea typeface="ＭＳ Ｐゴシック" pitchFamily="34" charset="-128"/>
              </a:rPr>
              <a:t>Fireworks Safety Patrols are very dangerous</a:t>
            </a:r>
          </a:p>
          <a:p>
            <a:pPr>
              <a:buNone/>
            </a:pPr>
            <a:endParaRPr lang="en-US" dirty="0" smtClean="0">
              <a:ea typeface="ＭＳ Ｐゴシック" pitchFamily="34" charset="-128"/>
            </a:endParaRPr>
          </a:p>
          <a:p>
            <a:r>
              <a:rPr lang="en-US" dirty="0" smtClean="0">
                <a:solidFill>
                  <a:srgbClr val="FF0000"/>
                </a:solidFill>
                <a:ea typeface="ＭＳ Ｐゴシック" pitchFamily="34" charset="-128"/>
              </a:rPr>
              <a:t>Things (some hot things) are falling from the sky Everyone is looking up, not out</a:t>
            </a:r>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534400" cy="1295400"/>
          </a:xfrm>
        </p:spPr>
        <p:txBody>
          <a:bodyPr/>
          <a:lstStyle/>
          <a:p>
            <a:pPr algn="ctr" eaLnBrk="1" hangingPunct="1">
              <a:defRPr/>
            </a:pPr>
            <a:r>
              <a:rPr lang="en-US" sz="4000" dirty="0" smtClean="0">
                <a:solidFill>
                  <a:srgbClr val="0070C0"/>
                </a:solidFill>
                <a:ea typeface="+mj-ea"/>
              </a:rPr>
              <a:t>General Rules</a:t>
            </a:r>
          </a:p>
        </p:txBody>
      </p:sp>
      <p:sp>
        <p:nvSpPr>
          <p:cNvPr id="22531" name="Rectangle 3"/>
          <p:cNvSpPr>
            <a:spLocks noGrp="1" noChangeArrowheads="1"/>
          </p:cNvSpPr>
          <p:nvPr>
            <p:ph type="body" idx="1"/>
          </p:nvPr>
        </p:nvSpPr>
        <p:spPr>
          <a:xfrm>
            <a:off x="457200" y="1524000"/>
            <a:ext cx="8229600" cy="4449763"/>
          </a:xfrm>
        </p:spPr>
        <p:txBody>
          <a:bodyPr/>
          <a:lstStyle/>
          <a:p>
            <a:pPr eaLnBrk="1" hangingPunct="1"/>
            <a:r>
              <a:rPr lang="en-US" sz="3600" dirty="0" smtClean="0">
                <a:solidFill>
                  <a:srgbClr val="FF0000"/>
                </a:solidFill>
                <a:ea typeface="ＭＳ Ｐゴシック" pitchFamily="34" charset="-128"/>
              </a:rPr>
              <a:t>Conduct a thorough mission briefing:</a:t>
            </a:r>
          </a:p>
          <a:p>
            <a:pPr eaLnBrk="1" hangingPunct="1">
              <a:buNone/>
            </a:pPr>
            <a:r>
              <a:rPr lang="en-US" sz="3600" dirty="0" smtClean="0">
                <a:solidFill>
                  <a:srgbClr val="FF0000"/>
                </a:solidFill>
                <a:ea typeface="ＭＳ Ｐゴシック" pitchFamily="34" charset="-128"/>
              </a:rPr>
              <a:t> </a:t>
            </a:r>
          </a:p>
          <a:p>
            <a:pPr lvl="1" eaLnBrk="1" hangingPunct="1"/>
            <a:r>
              <a:rPr lang="en-US" sz="3200" dirty="0" smtClean="0">
                <a:ea typeface="ＭＳ Ｐゴシック" pitchFamily="34" charset="-128"/>
              </a:rPr>
              <a:t>Discuss specific mission goals </a:t>
            </a:r>
          </a:p>
          <a:p>
            <a:pPr lvl="1" eaLnBrk="1" hangingPunct="1"/>
            <a:endParaRPr lang="en-US" sz="3200" dirty="0" smtClean="0">
              <a:ea typeface="ＭＳ Ｐゴシック" pitchFamily="34" charset="-128"/>
            </a:endParaRPr>
          </a:p>
          <a:p>
            <a:pPr lvl="1" eaLnBrk="1" hangingPunct="1"/>
            <a:r>
              <a:rPr lang="en-US" sz="3200" dirty="0" smtClean="0">
                <a:ea typeface="ＭＳ Ｐゴシック" pitchFamily="34" charset="-128"/>
              </a:rPr>
              <a:t>Discuss how reduced visibility will affect navigation &amp; avoiding hazards that may be encountered.</a:t>
            </a:r>
          </a:p>
          <a:p>
            <a:pPr eaLnBrk="1" hangingPunct="1"/>
            <a:endParaRPr lang="en-US" sz="2000" dirty="0" smtClean="0">
              <a:ea typeface="ＭＳ Ｐゴシック" pitchFamily="34" charset="-128"/>
            </a:endParaRPr>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General Rules</a:t>
            </a:r>
            <a:endParaRPr lang="en-US" dirty="0">
              <a:solidFill>
                <a:srgbClr val="0070C0"/>
              </a:solidFill>
            </a:endParaRPr>
          </a:p>
        </p:txBody>
      </p:sp>
      <p:sp>
        <p:nvSpPr>
          <p:cNvPr id="3" name="Content Placeholder 2"/>
          <p:cNvSpPr>
            <a:spLocks noGrp="1"/>
          </p:cNvSpPr>
          <p:nvPr>
            <p:ph idx="1"/>
          </p:nvPr>
        </p:nvSpPr>
        <p:spPr/>
        <p:txBody>
          <a:bodyPr/>
          <a:lstStyle/>
          <a:p>
            <a:pPr eaLnBrk="1" hangingPunct="1"/>
            <a:r>
              <a:rPr lang="en-US" sz="3600" dirty="0" smtClean="0">
                <a:solidFill>
                  <a:srgbClr val="FF0000"/>
                </a:solidFill>
                <a:ea typeface="ＭＳ Ｐゴシック" pitchFamily="34" charset="-128"/>
              </a:rPr>
              <a:t>Adapt to night vision and conserve it</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No white lights</a:t>
            </a:r>
          </a:p>
          <a:p>
            <a:pPr eaLnBrk="1" hangingPunct="1"/>
            <a:endParaRPr lang="en-US" sz="3200" dirty="0" smtClean="0">
              <a:ea typeface="ＭＳ Ｐゴシック" pitchFamily="34" charset="-128"/>
            </a:endParaRPr>
          </a:p>
          <a:p>
            <a:pPr eaLnBrk="1" hangingPunct="1"/>
            <a:r>
              <a:rPr lang="en-US" sz="3200" dirty="0" smtClean="0">
                <a:ea typeface="ＭＳ Ｐゴシック" pitchFamily="34" charset="-128"/>
              </a:rPr>
              <a:t>Extra caution moving on weather decks Keep one eye closed if white light must be used</a:t>
            </a:r>
            <a:endParaRPr lang="en-US" sz="3200" dirty="0"/>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General Rules</a:t>
            </a:r>
            <a:endParaRPr lang="en-US" dirty="0">
              <a:solidFill>
                <a:srgbClr val="0070C0"/>
              </a:solidFill>
            </a:endParaRPr>
          </a:p>
        </p:txBody>
      </p:sp>
      <p:sp>
        <p:nvSpPr>
          <p:cNvPr id="3" name="Content Placeholder 2"/>
          <p:cNvSpPr>
            <a:spLocks noGrp="1"/>
          </p:cNvSpPr>
          <p:nvPr>
            <p:ph idx="1"/>
          </p:nvPr>
        </p:nvSpPr>
        <p:spPr/>
        <p:txBody>
          <a:bodyPr/>
          <a:lstStyle/>
          <a:p>
            <a:pPr eaLnBrk="1" hangingPunct="1"/>
            <a:r>
              <a:rPr lang="en-US" sz="3600" dirty="0" smtClean="0">
                <a:solidFill>
                  <a:srgbClr val="FF0000"/>
                </a:solidFill>
                <a:ea typeface="ＭＳ Ｐゴシック" pitchFamily="34" charset="-128"/>
              </a:rPr>
              <a:t>Change interior lights to red or blue</a:t>
            </a:r>
          </a:p>
          <a:p>
            <a:pPr lvl="1" eaLnBrk="1" hangingPunct="1">
              <a:buNone/>
            </a:pPr>
            <a:endParaRPr lang="en-US" sz="2000" dirty="0" smtClean="0">
              <a:ea typeface="ＭＳ Ｐゴシック" pitchFamily="34" charset="-128"/>
            </a:endParaRPr>
          </a:p>
          <a:p>
            <a:pPr lvl="1" eaLnBrk="1" hangingPunct="1">
              <a:buNone/>
            </a:pPr>
            <a:r>
              <a:rPr lang="en-US" sz="3200" dirty="0" smtClean="0">
                <a:ea typeface="ＭＳ Ｐゴシック" pitchFamily="34" charset="-128"/>
              </a:rPr>
              <a:t>Use caution reading charts in red light - Magenta marks disappear</a:t>
            </a:r>
          </a:p>
          <a:p>
            <a:pPr lvl="1" eaLnBrk="1" hangingPunct="1">
              <a:buNone/>
            </a:pPr>
            <a:endParaRPr lang="en-US" sz="2000" dirty="0" smtClean="0">
              <a:ea typeface="ＭＳ Ｐゴシック" pitchFamily="34" charset="-128"/>
            </a:endParaRPr>
          </a:p>
          <a:p>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General Rules</a:t>
            </a:r>
            <a:endParaRPr lang="en-US" dirty="0">
              <a:solidFill>
                <a:srgbClr val="0070C0"/>
              </a:solidFill>
            </a:endParaRPr>
          </a:p>
        </p:txBody>
      </p:sp>
      <p:sp>
        <p:nvSpPr>
          <p:cNvPr id="3" name="Content Placeholder 2"/>
          <p:cNvSpPr>
            <a:spLocks noGrp="1"/>
          </p:cNvSpPr>
          <p:nvPr>
            <p:ph idx="1"/>
          </p:nvPr>
        </p:nvSpPr>
        <p:spPr/>
        <p:txBody>
          <a:bodyPr/>
          <a:lstStyle/>
          <a:p>
            <a:r>
              <a:rPr lang="en-US" sz="2800" b="1" u="sng" dirty="0" smtClean="0">
                <a:solidFill>
                  <a:srgbClr val="FF0000"/>
                </a:solidFill>
                <a:ea typeface="ＭＳ Ｐゴシック" pitchFamily="34" charset="-128"/>
              </a:rPr>
              <a:t>Slow down</a:t>
            </a:r>
            <a:r>
              <a:rPr lang="en-US" sz="2800" dirty="0" smtClean="0">
                <a:solidFill>
                  <a:srgbClr val="FF0000"/>
                </a:solidFill>
                <a:ea typeface="ＭＳ Ｐゴシック" pitchFamily="34" charset="-128"/>
              </a:rPr>
              <a:t>, Remember </a:t>
            </a:r>
            <a:r>
              <a:rPr lang="en-US" sz="2800" b="1" dirty="0" smtClean="0">
                <a:solidFill>
                  <a:srgbClr val="FF0000"/>
                </a:solidFill>
                <a:ea typeface="ＭＳ Ｐゴシック" pitchFamily="34" charset="-128"/>
              </a:rPr>
              <a:t>NAV RULE 6</a:t>
            </a:r>
          </a:p>
          <a:p>
            <a:endParaRPr lang="en-US" sz="2800" b="1" dirty="0" smtClean="0">
              <a:solidFill>
                <a:srgbClr val="FF0000"/>
              </a:solidFill>
              <a:ea typeface="ＭＳ Ｐゴシック" pitchFamily="34" charset="-128"/>
            </a:endParaRPr>
          </a:p>
          <a:p>
            <a:r>
              <a:rPr lang="en-US" sz="2400" dirty="0" smtClean="0">
                <a:ea typeface="ＭＳ Ｐゴシック" pitchFamily="34" charset="-128"/>
              </a:rPr>
              <a:t>“Every vessel shall at all times proceed at a safe speed so that she can take proper and effective action to avoid a collision and be stopped within a distance  appropriate to the prevailing circumstances and conditions”.</a:t>
            </a:r>
          </a:p>
          <a:p>
            <a:pPr>
              <a:buNone/>
            </a:pPr>
            <a:endParaRPr lang="en-US" sz="1200" dirty="0" smtClean="0">
              <a:ea typeface="ＭＳ Ｐゴシック" pitchFamily="34" charset="-128"/>
            </a:endParaRPr>
          </a:p>
          <a:p>
            <a:pPr>
              <a:buNone/>
            </a:pP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General Rules</a:t>
            </a:r>
            <a:endParaRPr lang="en-US" dirty="0"/>
          </a:p>
        </p:txBody>
      </p:sp>
      <p:sp>
        <p:nvSpPr>
          <p:cNvPr id="3" name="Content Placeholder 2"/>
          <p:cNvSpPr>
            <a:spLocks noGrp="1"/>
          </p:cNvSpPr>
          <p:nvPr>
            <p:ph idx="1"/>
          </p:nvPr>
        </p:nvSpPr>
        <p:spPr/>
        <p:txBody>
          <a:bodyPr/>
          <a:lstStyle/>
          <a:p>
            <a:r>
              <a:rPr lang="en-US" dirty="0" smtClean="0">
                <a:ea typeface="ＭＳ Ｐゴシック" pitchFamily="34" charset="-128"/>
              </a:rPr>
              <a:t>To determine that safe speed, the </a:t>
            </a:r>
            <a:r>
              <a:rPr lang="en-US" dirty="0" err="1" smtClean="0">
                <a:ea typeface="ＭＳ Ｐゴシック" pitchFamily="34" charset="-128"/>
              </a:rPr>
              <a:t>Nav</a:t>
            </a:r>
            <a:r>
              <a:rPr lang="en-US" dirty="0" smtClean="0">
                <a:ea typeface="ＭＳ Ｐゴシック" pitchFamily="34" charset="-128"/>
              </a:rPr>
              <a:t> Rules list factors:</a:t>
            </a:r>
          </a:p>
          <a:p>
            <a:pPr>
              <a:buNone/>
            </a:pPr>
            <a:endParaRPr lang="en-US" sz="1600" dirty="0" smtClean="0">
              <a:ea typeface="ＭＳ Ｐゴシック" pitchFamily="34" charset="-128"/>
            </a:endParaRPr>
          </a:p>
          <a:p>
            <a:r>
              <a:rPr lang="en-US" dirty="0" smtClean="0">
                <a:ea typeface="ＭＳ Ｐゴシック" pitchFamily="34" charset="-128"/>
              </a:rPr>
              <a:t>Visibility, traffic density, maneuverability of the vessel (stop, turn distances), background light &amp; “scatter” that may impact vision, draft &amp; water depth, sea state &amp; weather.</a:t>
            </a:r>
          </a:p>
          <a:p>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4478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8229600" cy="1295400"/>
          </a:xfrm>
        </p:spPr>
        <p:txBody>
          <a:bodyPr/>
          <a:lstStyle/>
          <a:p>
            <a:pPr algn="ctr" eaLnBrk="1" hangingPunct="1">
              <a:defRPr/>
            </a:pPr>
            <a:r>
              <a:rPr lang="en-US" dirty="0" smtClean="0">
                <a:solidFill>
                  <a:srgbClr val="0070C0"/>
                </a:solidFill>
                <a:ea typeface="+mj-ea"/>
              </a:rPr>
              <a:t>Night </a:t>
            </a:r>
            <a:br>
              <a:rPr lang="en-US" dirty="0" smtClean="0">
                <a:solidFill>
                  <a:srgbClr val="0070C0"/>
                </a:solidFill>
                <a:ea typeface="+mj-ea"/>
              </a:rPr>
            </a:br>
            <a:r>
              <a:rPr lang="en-US" dirty="0" smtClean="0">
                <a:solidFill>
                  <a:srgbClr val="0070C0"/>
                </a:solidFill>
                <a:ea typeface="+mj-ea"/>
              </a:rPr>
              <a:t>Operations</a:t>
            </a:r>
          </a:p>
        </p:txBody>
      </p:sp>
      <p:sp>
        <p:nvSpPr>
          <p:cNvPr id="23555" name="Rectangle 3"/>
          <p:cNvSpPr>
            <a:spLocks noGrp="1" noChangeArrowheads="1"/>
          </p:cNvSpPr>
          <p:nvPr>
            <p:ph type="body" idx="1"/>
          </p:nvPr>
        </p:nvSpPr>
        <p:spPr>
          <a:xfrm>
            <a:off x="457200" y="1447800"/>
            <a:ext cx="8458200" cy="4525963"/>
          </a:xfrm>
        </p:spPr>
        <p:txBody>
          <a:bodyPr/>
          <a:lstStyle/>
          <a:p>
            <a:pPr eaLnBrk="1" hangingPunct="1">
              <a:buNone/>
            </a:pPr>
            <a:endParaRPr lang="en-US" dirty="0" smtClean="0">
              <a:ea typeface="ＭＳ Ｐゴシック" pitchFamily="34" charset="-128"/>
            </a:endParaRPr>
          </a:p>
          <a:p>
            <a:pPr eaLnBrk="1" hangingPunct="1"/>
            <a:r>
              <a:rPr lang="en-US" dirty="0" smtClean="0">
                <a:ea typeface="ＭＳ Ｐゴシック" pitchFamily="34" charset="-128"/>
              </a:rPr>
              <a:t>If </a:t>
            </a:r>
            <a:r>
              <a:rPr lang="en-US" u="sng" dirty="0" smtClean="0">
                <a:ea typeface="ＭＳ Ｐゴシック" pitchFamily="34" charset="-128"/>
              </a:rPr>
              <a:t>ever</a:t>
            </a:r>
            <a:r>
              <a:rPr lang="en-US" dirty="0" smtClean="0">
                <a:ea typeface="ＭＳ Ｐゴシック" pitchFamily="34" charset="-128"/>
              </a:rPr>
              <a:t> in doubt of the vessels</a:t>
            </a:r>
            <a:r>
              <a:rPr lang="ja-JP" altLang="en-US" smtClean="0">
                <a:ea typeface="ＭＳ Ｐゴシック" pitchFamily="34" charset="-128"/>
              </a:rPr>
              <a:t>’</a:t>
            </a:r>
            <a:r>
              <a:rPr lang="en-US" altLang="ja-JP" dirty="0" smtClean="0">
                <a:ea typeface="ＭＳ Ｐゴシック" pitchFamily="34" charset="-128"/>
              </a:rPr>
              <a:t> position</a:t>
            </a:r>
          </a:p>
          <a:p>
            <a:pPr eaLnBrk="1" hangingPunct="1"/>
            <a:endParaRPr lang="en-US" dirty="0" smtClean="0">
              <a:ea typeface="ＭＳ Ｐゴシック" pitchFamily="34" charset="-128"/>
            </a:endParaRPr>
          </a:p>
          <a:p>
            <a:pPr algn="ctr" eaLnBrk="1" hangingPunct="1">
              <a:buFontTx/>
              <a:buNone/>
            </a:pPr>
            <a:r>
              <a:rPr lang="en-US" sz="9600" b="1" i="1" u="sng" dirty="0" smtClean="0">
                <a:solidFill>
                  <a:srgbClr val="FF0000"/>
                </a:solidFill>
                <a:latin typeface="Impact" pitchFamily="34" charset="0"/>
                <a:ea typeface="ＭＳ Ｐゴシック" pitchFamily="34" charset="-128"/>
              </a:rPr>
              <a:t>STOP!</a:t>
            </a: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447800"/>
          </a:xfrm>
        </p:spPr>
        <p:txBody>
          <a:bodyPr/>
          <a:lstStyle/>
          <a:p>
            <a:pPr algn="ctr" eaLnBrk="1" hangingPunct="1">
              <a:defRPr/>
            </a:pPr>
            <a:r>
              <a:rPr lang="en-US" dirty="0" smtClean="0">
                <a:solidFill>
                  <a:srgbClr val="0070C0"/>
                </a:solidFill>
                <a:ea typeface="+mj-ea"/>
              </a:rPr>
              <a:t>Night </a:t>
            </a:r>
            <a:br>
              <a:rPr lang="en-US" dirty="0" smtClean="0">
                <a:solidFill>
                  <a:srgbClr val="0070C0"/>
                </a:solidFill>
                <a:ea typeface="+mj-ea"/>
              </a:rPr>
            </a:br>
            <a:r>
              <a:rPr lang="en-US" dirty="0" smtClean="0">
                <a:solidFill>
                  <a:srgbClr val="0070C0"/>
                </a:solidFill>
                <a:ea typeface="+mj-ea"/>
              </a:rPr>
              <a:t>Operations</a:t>
            </a:r>
          </a:p>
        </p:txBody>
      </p:sp>
      <p:sp>
        <p:nvSpPr>
          <p:cNvPr id="24579" name="Rectangle 3"/>
          <p:cNvSpPr>
            <a:spLocks noGrp="1" noChangeArrowheads="1"/>
          </p:cNvSpPr>
          <p:nvPr>
            <p:ph type="body" idx="1"/>
          </p:nvPr>
        </p:nvSpPr>
        <p:spPr>
          <a:xfrm>
            <a:off x="457200" y="1752600"/>
            <a:ext cx="8153400" cy="4373563"/>
          </a:xfrm>
        </p:spPr>
        <p:txBody>
          <a:bodyPr/>
          <a:lstStyle/>
          <a:p>
            <a:pPr eaLnBrk="1" hangingPunct="1">
              <a:buFontTx/>
              <a:buNone/>
            </a:pPr>
            <a:r>
              <a:rPr lang="en-US" b="1" dirty="0" smtClean="0">
                <a:solidFill>
                  <a:srgbClr val="FF0000"/>
                </a:solidFill>
                <a:ea typeface="ＭＳ Ｐゴシック" pitchFamily="34" charset="-128"/>
              </a:rPr>
              <a:t>Regain your situational awareness by:</a:t>
            </a:r>
          </a:p>
          <a:p>
            <a:pPr eaLnBrk="1" hangingPunct="1">
              <a:buFontTx/>
              <a:buNone/>
            </a:pPr>
            <a:endParaRPr lang="en-US" sz="1200" dirty="0" smtClean="0">
              <a:ea typeface="ＭＳ Ｐゴシック" pitchFamily="34" charset="-128"/>
            </a:endParaRPr>
          </a:p>
          <a:p>
            <a:pPr eaLnBrk="1" hangingPunct="1"/>
            <a:r>
              <a:rPr lang="en-US" dirty="0" smtClean="0">
                <a:ea typeface="ＭＳ Ｐゴシック" pitchFamily="34" charset="-128"/>
              </a:rPr>
              <a:t>Bringing the vessel to a full stop.</a:t>
            </a:r>
          </a:p>
          <a:p>
            <a:pPr eaLnBrk="1" hangingPunct="1"/>
            <a:endParaRPr lang="en-US" sz="1200" dirty="0" smtClean="0">
              <a:ea typeface="ＭＳ Ｐゴシック" pitchFamily="34" charset="-128"/>
            </a:endParaRPr>
          </a:p>
          <a:p>
            <a:pPr eaLnBrk="1" hangingPunct="1"/>
            <a:r>
              <a:rPr lang="en-US" dirty="0" smtClean="0">
                <a:ea typeface="ＭＳ Ｐゴシック" pitchFamily="34" charset="-128"/>
              </a:rPr>
              <a:t>Deploying the anchor if necessary.</a:t>
            </a:r>
          </a:p>
          <a:p>
            <a:pPr eaLnBrk="1" hangingPunct="1"/>
            <a:endParaRPr lang="en-US" sz="1200" dirty="0" smtClean="0">
              <a:ea typeface="ＭＳ Ｐゴシック" pitchFamily="34" charset="-128"/>
            </a:endParaRPr>
          </a:p>
          <a:p>
            <a:pPr eaLnBrk="1" hangingPunct="1"/>
            <a:r>
              <a:rPr lang="en-US" dirty="0" smtClean="0">
                <a:ea typeface="ＭＳ Ｐゴシック" pitchFamily="34" charset="-128"/>
              </a:rPr>
              <a:t>Do not continue patrol until your exact position and circumstances have been determined.</a:t>
            </a:r>
          </a:p>
          <a:p>
            <a:pPr eaLnBrk="1" hangingPunct="1"/>
            <a:endParaRPr lang="en-US" dirty="0" smtClean="0">
              <a:ea typeface="ＭＳ Ｐゴシック" pitchFamily="34" charset="-128"/>
            </a:endParaRP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Welcome</a:t>
            </a:r>
            <a:endParaRPr lang="en-US" dirty="0"/>
          </a:p>
        </p:txBody>
      </p:sp>
      <p:sp>
        <p:nvSpPr>
          <p:cNvPr id="3" name="Content Placeholder 2"/>
          <p:cNvSpPr>
            <a:spLocks noGrp="1"/>
          </p:cNvSpPr>
          <p:nvPr>
            <p:ph idx="1"/>
          </p:nvPr>
        </p:nvSpPr>
        <p:spPr>
          <a:xfrm>
            <a:off x="381000" y="1524000"/>
            <a:ext cx="8229600" cy="4525963"/>
          </a:xfrm>
        </p:spPr>
        <p:txBody>
          <a:bodyPr/>
          <a:lstStyle/>
          <a:p>
            <a:pPr>
              <a:buNone/>
            </a:pPr>
            <a:r>
              <a:rPr lang="en-US" dirty="0" smtClean="0">
                <a:ea typeface="ＭＳ Ｐゴシック" pitchFamily="34" charset="-128"/>
              </a:rPr>
              <a:t>Why do we need night ops training?</a:t>
            </a:r>
          </a:p>
          <a:p>
            <a:pPr>
              <a:buNone/>
            </a:pPr>
            <a:endParaRPr lang="en-US" sz="1000" dirty="0" smtClean="0">
              <a:ea typeface="ＭＳ Ｐゴシック" pitchFamily="34" charset="-128"/>
            </a:endParaRPr>
          </a:p>
          <a:p>
            <a:pPr>
              <a:buNone/>
            </a:pPr>
            <a:r>
              <a:rPr lang="ja-JP" altLang="en-US" smtClean="0">
                <a:ea typeface="ＭＳ Ｐゴシック" pitchFamily="34" charset="-128"/>
              </a:rPr>
              <a:t>“</a:t>
            </a:r>
            <a:r>
              <a:rPr lang="en-US" altLang="ja-JP" dirty="0" smtClean="0">
                <a:ea typeface="ＭＳ Ｐゴシック" pitchFamily="34" charset="-128"/>
              </a:rPr>
              <a:t>I’ve driven boats all my life</a:t>
            </a:r>
            <a:r>
              <a:rPr lang="ja-JP" altLang="en-US" smtClean="0">
                <a:ea typeface="ＭＳ Ｐゴシック" pitchFamily="34" charset="-128"/>
              </a:rPr>
              <a:t>” </a:t>
            </a: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lstStyle/>
          <a:p>
            <a:pPr algn="ctr"/>
            <a:r>
              <a:rPr lang="en-US" dirty="0" smtClean="0">
                <a:solidFill>
                  <a:srgbClr val="0070C0"/>
                </a:solidFill>
              </a:rPr>
              <a:t>Night</a:t>
            </a:r>
            <a:br>
              <a:rPr lang="en-US" dirty="0" smtClean="0">
                <a:solidFill>
                  <a:srgbClr val="0070C0"/>
                </a:solidFill>
              </a:rPr>
            </a:br>
            <a:r>
              <a:rPr lang="en-US" dirty="0" smtClean="0">
                <a:solidFill>
                  <a:srgbClr val="0070C0"/>
                </a:solidFill>
              </a:rPr>
              <a:t> Operations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How current are your electronic charts? </a:t>
            </a:r>
          </a:p>
          <a:p>
            <a:endParaRPr lang="en-US" sz="1000" dirty="0" smtClean="0"/>
          </a:p>
          <a:p>
            <a:r>
              <a:rPr lang="en-US" dirty="0" smtClean="0"/>
              <a:t>How current are your paper charts?</a:t>
            </a:r>
          </a:p>
          <a:p>
            <a:endParaRPr lang="en-US" sz="1000" dirty="0" smtClean="0"/>
          </a:p>
          <a:p>
            <a:r>
              <a:rPr lang="en-US" dirty="0" smtClean="0"/>
              <a:t>Electronic charts are known to have errors.</a:t>
            </a:r>
          </a:p>
          <a:p>
            <a:pPr>
              <a:buNone/>
            </a:pPr>
            <a:endParaRPr lang="en-US" sz="1000" dirty="0" smtClean="0"/>
          </a:p>
          <a:p>
            <a:r>
              <a:rPr lang="en-US" dirty="0" smtClean="0"/>
              <a:t>Trust…but verify.</a:t>
            </a: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447800"/>
          </a:xfrm>
        </p:spPr>
        <p:txBody>
          <a:bodyPr/>
          <a:lstStyle/>
          <a:p>
            <a:pPr algn="ctr" eaLnBrk="1" hangingPunct="1">
              <a:defRPr/>
            </a:pPr>
            <a:r>
              <a:rPr lang="en-US" dirty="0" smtClean="0">
                <a:solidFill>
                  <a:srgbClr val="0070C0"/>
                </a:solidFill>
                <a:ea typeface="+mj-ea"/>
              </a:rPr>
              <a:t>Night </a:t>
            </a:r>
            <a:br>
              <a:rPr lang="en-US" dirty="0" smtClean="0">
                <a:solidFill>
                  <a:srgbClr val="0070C0"/>
                </a:solidFill>
                <a:ea typeface="+mj-ea"/>
              </a:rPr>
            </a:br>
            <a:r>
              <a:rPr lang="en-US" dirty="0" smtClean="0">
                <a:solidFill>
                  <a:srgbClr val="0070C0"/>
                </a:solidFill>
                <a:ea typeface="+mj-ea"/>
              </a:rPr>
              <a:t>Operations</a:t>
            </a:r>
          </a:p>
        </p:txBody>
      </p:sp>
      <p:sp>
        <p:nvSpPr>
          <p:cNvPr id="26627" name="Rectangle 3"/>
          <p:cNvSpPr>
            <a:spLocks noGrp="1" noChangeArrowheads="1"/>
          </p:cNvSpPr>
          <p:nvPr>
            <p:ph type="body" idx="1"/>
          </p:nvPr>
        </p:nvSpPr>
        <p:spPr>
          <a:xfrm>
            <a:off x="457200" y="1600200"/>
            <a:ext cx="8382000" cy="4525963"/>
          </a:xfrm>
        </p:spPr>
        <p:txBody>
          <a:bodyPr/>
          <a:lstStyle/>
          <a:p>
            <a:pPr eaLnBrk="1" hangingPunct="1"/>
            <a:r>
              <a:rPr lang="en-US" dirty="0" smtClean="0">
                <a:ea typeface="ＭＳ Ｐゴシック" pitchFamily="34" charset="-128"/>
              </a:rPr>
              <a:t>Use your hearing, Stop and Listen</a:t>
            </a:r>
          </a:p>
          <a:p>
            <a:pPr eaLnBrk="1" hangingPunct="1"/>
            <a:endParaRPr lang="en-US" dirty="0" smtClean="0">
              <a:solidFill>
                <a:srgbClr val="00B0F0"/>
              </a:solidFill>
              <a:ea typeface="ＭＳ Ｐゴシック" pitchFamily="34" charset="-128"/>
            </a:endParaRPr>
          </a:p>
          <a:p>
            <a:pPr eaLnBrk="1" hangingPunct="1"/>
            <a:r>
              <a:rPr lang="en-US" b="1" dirty="0" smtClean="0">
                <a:solidFill>
                  <a:srgbClr val="FF0000"/>
                </a:solidFill>
                <a:ea typeface="ＭＳ Ｐゴシック" pitchFamily="34" charset="-128"/>
              </a:rPr>
              <a:t>Maintain a proper watch </a:t>
            </a:r>
          </a:p>
          <a:p>
            <a:pPr eaLnBrk="1" hangingPunct="1"/>
            <a:endParaRPr lang="en-US" b="1" dirty="0" smtClean="0">
              <a:solidFill>
                <a:srgbClr val="FF0000"/>
              </a:solidFill>
              <a:ea typeface="ＭＳ Ｐゴシック" pitchFamily="34" charset="-128"/>
            </a:endParaRPr>
          </a:p>
          <a:p>
            <a:pPr eaLnBrk="1" hangingPunct="1"/>
            <a:r>
              <a:rPr lang="en-US" b="1" dirty="0" smtClean="0">
                <a:solidFill>
                  <a:srgbClr val="FF0000"/>
                </a:solidFill>
                <a:ea typeface="ＭＳ Ｐゴシック" pitchFamily="34" charset="-128"/>
              </a:rPr>
              <a:t>Use  extra lookouts</a:t>
            </a:r>
            <a:r>
              <a:rPr lang="en-US" dirty="0" smtClean="0">
                <a:ea typeface="ＭＳ Ｐゴシック" pitchFamily="34" charset="-128"/>
              </a:rPr>
              <a:t>.</a:t>
            </a:r>
          </a:p>
          <a:p>
            <a:pPr eaLnBrk="1" hangingPunct="1"/>
            <a:endParaRPr lang="en-US" dirty="0" smtClean="0">
              <a:ea typeface="ＭＳ Ｐゴシック" pitchFamily="34" charset="-128"/>
            </a:endParaRPr>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dirty="0" smtClean="0">
                <a:solidFill>
                  <a:srgbClr val="0070C0"/>
                </a:solidFill>
              </a:rPr>
              <a:t>Night</a:t>
            </a:r>
            <a:br>
              <a:rPr lang="en-US" dirty="0" smtClean="0">
                <a:solidFill>
                  <a:srgbClr val="0070C0"/>
                </a:solidFill>
              </a:rPr>
            </a:br>
            <a:r>
              <a:rPr lang="en-US" dirty="0" smtClean="0">
                <a:solidFill>
                  <a:srgbClr val="0070C0"/>
                </a:solidFill>
              </a:rPr>
              <a:t> Operations</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ea typeface="ＭＳ Ｐゴシック" pitchFamily="34" charset="-128"/>
              </a:rPr>
              <a:t>Consider attaching </a:t>
            </a:r>
            <a:r>
              <a:rPr lang="en-US" dirty="0" err="1" smtClean="0">
                <a:ea typeface="ＭＳ Ｐゴシック" pitchFamily="34" charset="-128"/>
              </a:rPr>
              <a:t>Chem</a:t>
            </a:r>
            <a:r>
              <a:rPr lang="en-US" dirty="0" smtClean="0">
                <a:ea typeface="ＭＳ Ｐゴシック" pitchFamily="34" charset="-128"/>
              </a:rPr>
              <a:t>-Lights to tow lines so you can actually see the line and stand a proper tow watch.</a:t>
            </a:r>
          </a:p>
          <a:p>
            <a:endParaRPr lang="en-US" dirty="0" smtClean="0">
              <a:ea typeface="ＭＳ Ｐゴシック" pitchFamily="34" charset="-128"/>
            </a:endParaRPr>
          </a:p>
          <a:p>
            <a:r>
              <a:rPr lang="en-US" dirty="0" smtClean="0">
                <a:solidFill>
                  <a:srgbClr val="FF0000"/>
                </a:solidFill>
              </a:rPr>
              <a:t>Light the tow line with a spot light</a:t>
            </a:r>
          </a:p>
          <a:p>
            <a:endParaRPr lang="en-US" dirty="0" smtClean="0"/>
          </a:p>
          <a:p>
            <a:r>
              <a:rPr lang="en-US" dirty="0" smtClean="0"/>
              <a:t>Have crew stand bye with a portable spot light to warn other vessels of tow</a:t>
            </a: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6764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1447800"/>
          </a:xfrm>
        </p:spPr>
        <p:txBody>
          <a:bodyPr/>
          <a:lstStyle/>
          <a:p>
            <a:pPr algn="ctr" eaLnBrk="1" hangingPunct="1">
              <a:defRPr/>
            </a:pPr>
            <a:r>
              <a:rPr lang="en-US" dirty="0" smtClean="0">
                <a:solidFill>
                  <a:srgbClr val="000099"/>
                </a:solidFill>
                <a:ea typeface="+mj-ea"/>
              </a:rPr>
              <a:t>Night </a:t>
            </a:r>
            <a:br>
              <a:rPr lang="en-US" dirty="0" smtClean="0">
                <a:solidFill>
                  <a:srgbClr val="000099"/>
                </a:solidFill>
                <a:ea typeface="+mj-ea"/>
              </a:rPr>
            </a:br>
            <a:r>
              <a:rPr lang="en-US" dirty="0" smtClean="0">
                <a:solidFill>
                  <a:srgbClr val="000099"/>
                </a:solidFill>
                <a:ea typeface="+mj-ea"/>
              </a:rPr>
              <a:t>Operations</a:t>
            </a:r>
          </a:p>
        </p:txBody>
      </p:sp>
      <p:sp>
        <p:nvSpPr>
          <p:cNvPr id="27651" name="Rectangle 3"/>
          <p:cNvSpPr>
            <a:spLocks noGrp="1" noChangeArrowheads="1"/>
          </p:cNvSpPr>
          <p:nvPr>
            <p:ph type="body" idx="1"/>
          </p:nvPr>
        </p:nvSpPr>
        <p:spPr>
          <a:xfrm>
            <a:off x="457200" y="1828800"/>
            <a:ext cx="8229600" cy="4267200"/>
          </a:xfrm>
        </p:spPr>
        <p:txBody>
          <a:bodyPr/>
          <a:lstStyle/>
          <a:p>
            <a:pPr eaLnBrk="1" hangingPunct="1"/>
            <a:r>
              <a:rPr lang="en-US" dirty="0" smtClean="0">
                <a:ea typeface="ＭＳ Ｐゴシック" pitchFamily="34" charset="-128"/>
              </a:rPr>
              <a:t>Alertness levels may drop off at night.</a:t>
            </a:r>
          </a:p>
          <a:p>
            <a:pPr eaLnBrk="1" hangingPunct="1"/>
            <a:endParaRPr lang="en-US" dirty="0" smtClean="0">
              <a:ea typeface="ＭＳ Ｐゴシック" pitchFamily="34" charset="-128"/>
            </a:endParaRPr>
          </a:p>
          <a:p>
            <a:pPr eaLnBrk="1" hangingPunct="1"/>
            <a:r>
              <a:rPr lang="en-US" dirty="0" smtClean="0">
                <a:solidFill>
                  <a:srgbClr val="FF0000"/>
                </a:solidFill>
                <a:ea typeface="ＭＳ Ｐゴシック" pitchFamily="34" charset="-128"/>
              </a:rPr>
              <a:t>More frequent helm and lookout changes may be required to maintain an alert crew.</a:t>
            </a:r>
          </a:p>
          <a:p>
            <a:pPr eaLnBrk="1" hangingPunct="1"/>
            <a:endParaRPr lang="en-US" dirty="0" smtClean="0">
              <a:ea typeface="ＭＳ Ｐゴシック" pitchFamily="34" charset="-128"/>
            </a:endParaRPr>
          </a:p>
          <a:p>
            <a:pPr eaLnBrk="1" hangingPunct="1"/>
            <a:r>
              <a:rPr lang="en-US" dirty="0" smtClean="0">
                <a:ea typeface="ＭＳ Ｐゴシック" pitchFamily="34" charset="-128"/>
              </a:rPr>
              <a:t>The most difficult period to maintain alertness and awareness is  between 2100-0700 hours.</a:t>
            </a: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defRPr/>
            </a:pPr>
            <a:r>
              <a:rPr lang="en-US" dirty="0" smtClean="0">
                <a:solidFill>
                  <a:srgbClr val="000099"/>
                </a:solidFill>
                <a:ea typeface="+mj-ea"/>
              </a:rPr>
              <a:t>Night Vision</a:t>
            </a:r>
          </a:p>
        </p:txBody>
      </p:sp>
      <p:sp>
        <p:nvSpPr>
          <p:cNvPr id="28675" name="Rectangle 3"/>
          <p:cNvSpPr>
            <a:spLocks noGrp="1" noChangeArrowheads="1"/>
          </p:cNvSpPr>
          <p:nvPr>
            <p:ph type="body" idx="1"/>
          </p:nvPr>
        </p:nvSpPr>
        <p:spPr>
          <a:xfrm>
            <a:off x="457200" y="1600200"/>
            <a:ext cx="8153400" cy="4525963"/>
          </a:xfrm>
        </p:spPr>
        <p:txBody>
          <a:bodyPr/>
          <a:lstStyle/>
          <a:p>
            <a:pPr eaLnBrk="1" hangingPunct="1"/>
            <a:r>
              <a:rPr lang="en-US" dirty="0" smtClean="0">
                <a:ea typeface="ＭＳ Ｐゴシック" pitchFamily="34" charset="-128"/>
              </a:rPr>
              <a:t>You should have 20/20 (or corrected to 20/20) to see obstacles, navigation lights and aids to navigation.</a:t>
            </a:r>
          </a:p>
          <a:p>
            <a:pPr eaLnBrk="1" hangingPunct="1"/>
            <a:endParaRPr lang="en-US" sz="2000" dirty="0" smtClean="0">
              <a:ea typeface="ＭＳ Ｐゴシック" pitchFamily="34" charset="-128"/>
            </a:endParaRPr>
          </a:p>
          <a:p>
            <a:pPr eaLnBrk="1" hangingPunct="1"/>
            <a:r>
              <a:rPr lang="en-US" dirty="0" smtClean="0">
                <a:ea typeface="ＭＳ Ｐゴシック" pitchFamily="34" charset="-128"/>
              </a:rPr>
              <a:t>It takes healthy people up to 60 minutes in darkness to adapt to night vision.</a:t>
            </a:r>
          </a:p>
          <a:p>
            <a:pPr eaLnBrk="1" hangingPunct="1"/>
            <a:endParaRPr lang="en-US" sz="2000" dirty="0" smtClean="0">
              <a:ea typeface="ＭＳ Ｐゴシック" pitchFamily="34" charset="-128"/>
            </a:endParaRPr>
          </a:p>
          <a:p>
            <a:pPr eaLnBrk="1" hangingPunct="1"/>
            <a:r>
              <a:rPr lang="en-US" b="1" dirty="0" smtClean="0">
                <a:solidFill>
                  <a:srgbClr val="FF0000"/>
                </a:solidFill>
                <a:ea typeface="ＭＳ Ｐゴシック" pitchFamily="34" charset="-128"/>
              </a:rPr>
              <a:t>People have problems with glare as they age.</a:t>
            </a:r>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defRPr/>
            </a:pPr>
            <a:r>
              <a:rPr lang="en-US" dirty="0" smtClean="0">
                <a:solidFill>
                  <a:srgbClr val="000099"/>
                </a:solidFill>
                <a:ea typeface="+mj-ea"/>
              </a:rPr>
              <a:t>Night Vision</a:t>
            </a:r>
          </a:p>
        </p:txBody>
      </p:sp>
      <p:sp>
        <p:nvSpPr>
          <p:cNvPr id="29699" name="Rectangle 3"/>
          <p:cNvSpPr>
            <a:spLocks noGrp="1" noChangeArrowheads="1"/>
          </p:cNvSpPr>
          <p:nvPr>
            <p:ph type="body" idx="1"/>
          </p:nvPr>
        </p:nvSpPr>
        <p:spPr>
          <a:xfrm>
            <a:off x="381000" y="1447800"/>
            <a:ext cx="8382000" cy="4876800"/>
          </a:xfrm>
        </p:spPr>
        <p:txBody>
          <a:bodyPr/>
          <a:lstStyle/>
          <a:p>
            <a:pPr eaLnBrk="1" hangingPunct="1"/>
            <a:endParaRPr lang="en-US" dirty="0" smtClean="0">
              <a:ea typeface="ＭＳ Ｐゴシック" pitchFamily="34" charset="-128"/>
            </a:endParaRPr>
          </a:p>
          <a:p>
            <a:pPr eaLnBrk="1" hangingPunct="1"/>
            <a:r>
              <a:rPr lang="en-US" dirty="0" smtClean="0">
                <a:ea typeface="ＭＳ Ｐゴシック" pitchFamily="34" charset="-128"/>
              </a:rPr>
              <a:t>Individuals who smoke and/or drink have decreased visual acuity.</a:t>
            </a:r>
          </a:p>
          <a:p>
            <a:pPr eaLnBrk="1" hangingPunct="1"/>
            <a:endParaRPr lang="en-US" sz="1000" dirty="0" smtClean="0">
              <a:ea typeface="ＭＳ Ｐゴシック" pitchFamily="34" charset="-128"/>
            </a:endParaRPr>
          </a:p>
          <a:p>
            <a:pPr eaLnBrk="1" hangingPunct="1"/>
            <a:r>
              <a:rPr lang="en-US" dirty="0" smtClean="0">
                <a:ea typeface="ＭＳ Ｐゴシック" pitchFamily="34" charset="-128"/>
              </a:rPr>
              <a:t>Alcohol has the following effects</a:t>
            </a:r>
          </a:p>
          <a:p>
            <a:pPr lvl="1" eaLnBrk="1" hangingPunct="1"/>
            <a:r>
              <a:rPr lang="en-US" dirty="0" smtClean="0">
                <a:ea typeface="ＭＳ Ｐゴシック" pitchFamily="34" charset="-128"/>
              </a:rPr>
              <a:t>Blurred or double vision </a:t>
            </a:r>
          </a:p>
          <a:p>
            <a:pPr lvl="1" eaLnBrk="1" hangingPunct="1"/>
            <a:r>
              <a:rPr lang="en-US" dirty="0" smtClean="0">
                <a:ea typeface="ＭＳ Ｐゴシック" pitchFamily="34" charset="-128"/>
              </a:rPr>
              <a:t>Slow pupil reaction</a:t>
            </a:r>
          </a:p>
          <a:p>
            <a:pPr lvl="1" eaLnBrk="1" hangingPunct="1"/>
            <a:r>
              <a:rPr lang="en-US" dirty="0" smtClean="0">
                <a:ea typeface="ＭＳ Ｐゴシック" pitchFamily="34" charset="-128"/>
              </a:rPr>
              <a:t>Decreased peripheral vision</a:t>
            </a:r>
          </a:p>
          <a:p>
            <a:pPr lvl="1" eaLnBrk="1" hangingPunct="1"/>
            <a:r>
              <a:rPr lang="en-US" dirty="0" smtClean="0">
                <a:ea typeface="ＭＳ Ｐゴシック" pitchFamily="34" charset="-128"/>
              </a:rPr>
              <a:t>Altered contrast sensitivity</a:t>
            </a:r>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382000" cy="1447800"/>
          </a:xfrm>
        </p:spPr>
        <p:txBody>
          <a:bodyPr/>
          <a:lstStyle/>
          <a:p>
            <a:pPr algn="ctr" eaLnBrk="1" hangingPunct="1">
              <a:defRPr/>
            </a:pPr>
            <a:r>
              <a:rPr lang="en-US" sz="4000" dirty="0" smtClean="0">
                <a:solidFill>
                  <a:srgbClr val="000099"/>
                </a:solidFill>
                <a:ea typeface="+mj-ea"/>
              </a:rPr>
              <a:t>Night Operations </a:t>
            </a:r>
            <a:br>
              <a:rPr lang="en-US" sz="4000" dirty="0" smtClean="0">
                <a:solidFill>
                  <a:srgbClr val="000099"/>
                </a:solidFill>
                <a:ea typeface="+mj-ea"/>
              </a:rPr>
            </a:br>
            <a:r>
              <a:rPr lang="en-US" sz="4000" dirty="0" smtClean="0">
                <a:solidFill>
                  <a:srgbClr val="000099"/>
                </a:solidFill>
                <a:ea typeface="+mj-ea"/>
              </a:rPr>
              <a:t>Equipment</a:t>
            </a:r>
          </a:p>
        </p:txBody>
      </p:sp>
      <p:sp>
        <p:nvSpPr>
          <p:cNvPr id="32771" name="Rectangle 3"/>
          <p:cNvSpPr>
            <a:spLocks noGrp="1" noChangeArrowheads="1"/>
          </p:cNvSpPr>
          <p:nvPr>
            <p:ph type="body" idx="1"/>
          </p:nvPr>
        </p:nvSpPr>
        <p:spPr>
          <a:xfrm>
            <a:off x="457200" y="1524000"/>
            <a:ext cx="8305800" cy="4724400"/>
          </a:xfrm>
        </p:spPr>
        <p:txBody>
          <a:bodyPr/>
          <a:lstStyle/>
          <a:p>
            <a:pPr eaLnBrk="1" hangingPunct="1"/>
            <a:endParaRPr lang="en-US" sz="2800" dirty="0" smtClean="0">
              <a:ea typeface="ＭＳ Ｐゴシック" pitchFamily="34" charset="-128"/>
            </a:endParaRPr>
          </a:p>
          <a:p>
            <a:pPr eaLnBrk="1" hangingPunct="1"/>
            <a:endParaRPr lang="en-US" sz="2800" dirty="0" smtClean="0">
              <a:ea typeface="ＭＳ Ｐゴシック" pitchFamily="34" charset="-128"/>
            </a:endParaRPr>
          </a:p>
          <a:p>
            <a:pPr eaLnBrk="1" hangingPunct="1"/>
            <a:r>
              <a:rPr lang="en-US" sz="2800" dirty="0" smtClean="0">
                <a:ea typeface="ＭＳ Ｐゴシック" pitchFamily="34" charset="-128"/>
              </a:rPr>
              <a:t>The OIA will decide what limitations will be placed on night &amp; limited visibility operations &amp; what equip is necessary. </a:t>
            </a:r>
          </a:p>
          <a:p>
            <a:pPr eaLnBrk="1" hangingPunct="1"/>
            <a:endParaRPr lang="en-US" sz="2800" dirty="0" smtClean="0">
              <a:ea typeface="ＭＳ Ｐゴシック" pitchFamily="34" charset="-128"/>
            </a:endParaRPr>
          </a:p>
          <a:p>
            <a:pPr eaLnBrk="1" hangingPunct="1"/>
            <a:r>
              <a:rPr lang="en-US" sz="2800" b="1" dirty="0" smtClean="0">
                <a:solidFill>
                  <a:srgbClr val="FF0000"/>
                </a:solidFill>
                <a:ea typeface="ＭＳ Ｐゴシック" pitchFamily="34" charset="-128"/>
              </a:rPr>
              <a:t>CG policy requires RADAR if visibility is under 1 mile at any time of day!</a:t>
            </a:r>
          </a:p>
          <a:p>
            <a:pPr eaLnBrk="1" hangingPunct="1">
              <a:buFontTx/>
              <a:buNone/>
            </a:pPr>
            <a:r>
              <a:rPr lang="en-US" sz="2800" dirty="0" smtClean="0">
                <a:ea typeface="ＭＳ Ｐゴシック" pitchFamily="34" charset="-128"/>
              </a:rPr>
              <a:t>				</a:t>
            </a: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dirty="0" smtClean="0">
                <a:solidFill>
                  <a:srgbClr val="000099"/>
                </a:solidFill>
              </a:rPr>
              <a:t>Night Operations </a:t>
            </a:r>
            <a:br>
              <a:rPr lang="en-US" dirty="0" smtClean="0">
                <a:solidFill>
                  <a:srgbClr val="000099"/>
                </a:solidFill>
              </a:rPr>
            </a:br>
            <a:r>
              <a:rPr lang="en-US" dirty="0" smtClean="0">
                <a:solidFill>
                  <a:srgbClr val="000099"/>
                </a:solidFill>
              </a:rPr>
              <a:t>Equipment</a:t>
            </a:r>
            <a:endParaRPr lang="en-US" dirty="0">
              <a:solidFill>
                <a:srgbClr val="000099"/>
              </a:solidFill>
            </a:endParaRPr>
          </a:p>
        </p:txBody>
      </p:sp>
      <p:sp>
        <p:nvSpPr>
          <p:cNvPr id="3" name="Content Placeholder 2"/>
          <p:cNvSpPr>
            <a:spLocks noGrp="1"/>
          </p:cNvSpPr>
          <p:nvPr>
            <p:ph idx="1"/>
          </p:nvPr>
        </p:nvSpPr>
        <p:spPr/>
        <p:txBody>
          <a:bodyPr/>
          <a:lstStyle/>
          <a:p>
            <a:pPr algn="ctr" eaLnBrk="1" hangingPunct="1">
              <a:buFontTx/>
              <a:buNone/>
            </a:pPr>
            <a:r>
              <a:rPr lang="en-US" dirty="0" smtClean="0">
                <a:solidFill>
                  <a:srgbClr val="FF0000"/>
                </a:solidFill>
                <a:ea typeface="ＭＳ Ｐゴシック" pitchFamily="34" charset="-128"/>
              </a:rPr>
              <a:t>GPS-RADAR</a:t>
            </a:r>
          </a:p>
          <a:p>
            <a:pPr eaLnBrk="1" hangingPunct="1"/>
            <a:r>
              <a:rPr lang="en-US" dirty="0" smtClean="0">
                <a:ea typeface="ＭＳ Ｐゴシック" pitchFamily="34" charset="-128"/>
              </a:rPr>
              <a:t> As a general rule, any facility that might operate at night or in conditions of limited visibility should be equipped with GPS and RADAR, and the operator must be able to competently use that equipment safely. </a:t>
            </a: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solidFill>
                  <a:srgbClr val="000099"/>
                </a:solidFill>
              </a:rPr>
              <a:t>Night Operations </a:t>
            </a:r>
            <a:br>
              <a:rPr lang="en-US" sz="4000" dirty="0" smtClean="0">
                <a:solidFill>
                  <a:srgbClr val="000099"/>
                </a:solidFill>
              </a:rPr>
            </a:br>
            <a:r>
              <a:rPr lang="en-US" sz="4000" dirty="0" smtClean="0">
                <a:solidFill>
                  <a:srgbClr val="000099"/>
                </a:solidFill>
              </a:rPr>
              <a:t>Equipment</a:t>
            </a:r>
            <a:r>
              <a:rPr lang="en-US" dirty="0" smtClean="0"/>
              <a:t>	</a:t>
            </a:r>
            <a:endParaRPr lang="en-US" dirty="0"/>
          </a:p>
        </p:txBody>
      </p:sp>
      <p:sp>
        <p:nvSpPr>
          <p:cNvPr id="3" name="Content Placeholder 2"/>
          <p:cNvSpPr>
            <a:spLocks noGrp="1"/>
          </p:cNvSpPr>
          <p:nvPr>
            <p:ph idx="1"/>
          </p:nvPr>
        </p:nvSpPr>
        <p:spPr/>
        <p:txBody>
          <a:bodyPr/>
          <a:lstStyle/>
          <a:p>
            <a:r>
              <a:rPr lang="en-US" dirty="0" smtClean="0"/>
              <a:t>NAVRULE 7 states;</a:t>
            </a:r>
          </a:p>
          <a:p>
            <a:pPr lvl="1"/>
            <a:r>
              <a:rPr lang="en-US" b="1" dirty="0" smtClean="0">
                <a:solidFill>
                  <a:srgbClr val="FF0000"/>
                </a:solidFill>
              </a:rPr>
              <a:t>“</a:t>
            </a:r>
            <a:r>
              <a:rPr lang="en-US" b="1" i="1" dirty="0" smtClean="0">
                <a:solidFill>
                  <a:srgbClr val="FF0000"/>
                </a:solidFill>
              </a:rPr>
              <a:t>Proper use shall be made of radar equipment if fitted and operational</a:t>
            </a:r>
            <a:r>
              <a:rPr lang="en-US" b="1" dirty="0" smtClean="0">
                <a:solidFill>
                  <a:srgbClr val="FF0000"/>
                </a:solidFill>
              </a:rPr>
              <a:t>”.</a:t>
            </a:r>
          </a:p>
          <a:p>
            <a:pPr lvl="1">
              <a:buNone/>
            </a:pPr>
            <a:endParaRPr lang="en-US" sz="1200" b="1" dirty="0" smtClean="0">
              <a:solidFill>
                <a:srgbClr val="FF0000"/>
              </a:solidFill>
            </a:endParaRPr>
          </a:p>
          <a:p>
            <a:r>
              <a:rPr lang="en-US" dirty="0" smtClean="0">
                <a:solidFill>
                  <a:srgbClr val="FF0000"/>
                </a:solidFill>
              </a:rPr>
              <a:t>If you have it you must use it </a:t>
            </a:r>
            <a:r>
              <a:rPr lang="en-US" dirty="0" smtClean="0"/>
              <a:t>(all hours, not just at night) and be competent in it’s use. </a:t>
            </a:r>
          </a:p>
          <a:p>
            <a:pPr>
              <a:buNone/>
            </a:pPr>
            <a:endParaRPr lang="en-US" sz="1200" dirty="0" smtClean="0"/>
          </a:p>
          <a:p>
            <a:r>
              <a:rPr lang="en-US" dirty="0" smtClean="0">
                <a:solidFill>
                  <a:srgbClr val="FF0000"/>
                </a:solidFill>
              </a:rPr>
              <a:t>Make sure your watch standers know how to read the screen.</a:t>
            </a: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99"/>
                </a:solidFill>
              </a:rPr>
              <a:t>Night Operations</a:t>
            </a:r>
            <a:br>
              <a:rPr lang="en-US" dirty="0" smtClean="0">
                <a:solidFill>
                  <a:srgbClr val="000099"/>
                </a:solidFill>
              </a:rPr>
            </a:br>
            <a:r>
              <a:rPr lang="en-US" dirty="0" smtClean="0">
                <a:solidFill>
                  <a:srgbClr val="000099"/>
                </a:solidFill>
              </a:rPr>
              <a:t> Equipment</a:t>
            </a:r>
            <a:endParaRPr lang="en-US" dirty="0">
              <a:solidFill>
                <a:srgbClr val="000099"/>
              </a:solidFill>
            </a:endParaRPr>
          </a:p>
        </p:txBody>
      </p:sp>
      <p:sp>
        <p:nvSpPr>
          <p:cNvPr id="5" name="TextBox 4"/>
          <p:cNvSpPr txBox="1"/>
          <p:nvPr/>
        </p:nvSpPr>
        <p:spPr>
          <a:xfrm>
            <a:off x="364913" y="1905000"/>
            <a:ext cx="8245687" cy="2800767"/>
          </a:xfrm>
          <a:prstGeom prst="rect">
            <a:avLst/>
          </a:prstGeom>
          <a:noFill/>
        </p:spPr>
        <p:txBody>
          <a:bodyPr wrap="square" rtlCol="0">
            <a:spAutoFit/>
          </a:bodyPr>
          <a:lstStyle/>
          <a:p>
            <a:pPr algn="ctr"/>
            <a:r>
              <a:rPr lang="en-US" sz="3200" b="1" dirty="0" smtClean="0">
                <a:solidFill>
                  <a:srgbClr val="FF0000"/>
                </a:solidFill>
              </a:rPr>
              <a:t>Tow Lights</a:t>
            </a:r>
          </a:p>
          <a:p>
            <a:pPr algn="ctr"/>
            <a:endParaRPr lang="en-US" sz="3200" b="1" dirty="0" smtClean="0">
              <a:solidFill>
                <a:srgbClr val="FF0000"/>
              </a:solidFill>
            </a:endParaRPr>
          </a:p>
          <a:p>
            <a:pPr>
              <a:buFont typeface="Arial" pitchFamily="34" charset="0"/>
              <a:buChar char="•"/>
            </a:pPr>
            <a:r>
              <a:rPr lang="en-US" sz="2800" dirty="0" smtClean="0"/>
              <a:t> The tow light configuration described in Rule 24  </a:t>
            </a:r>
          </a:p>
          <a:p>
            <a:r>
              <a:rPr lang="en-US" sz="2800" dirty="0" smtClean="0"/>
              <a:t>   of the Navigation Rules regarding night towing </a:t>
            </a:r>
          </a:p>
          <a:p>
            <a:r>
              <a:rPr lang="en-US" sz="2800" dirty="0" smtClean="0"/>
              <a:t>   operations is a good idea but is not required for </a:t>
            </a:r>
          </a:p>
          <a:p>
            <a:r>
              <a:rPr lang="en-US" sz="2800" dirty="0" smtClean="0"/>
              <a:t>   AUXFACS.  </a:t>
            </a:r>
            <a:endParaRPr lang="en-US" sz="2800" dirty="0"/>
          </a:p>
        </p:txBody>
      </p:sp>
      <p:pic>
        <p:nvPicPr>
          <p:cNvPr id="6" name="Picture 5" descr="D9LOGO_4.jpg"/>
          <p:cNvPicPr>
            <a:picLocks noChangeAspect="1"/>
          </p:cNvPicPr>
          <p:nvPr/>
        </p:nvPicPr>
        <p:blipFill>
          <a:blip r:embed="rId2" cstate="print"/>
          <a:stretch>
            <a:fillRect/>
          </a:stretch>
        </p:blipFill>
        <p:spPr>
          <a:xfrm>
            <a:off x="6934200" y="-1"/>
            <a:ext cx="2209800" cy="1866589"/>
          </a:xfrm>
          <a:prstGeom prst="rect">
            <a:avLst/>
          </a:prstGeom>
        </p:spPr>
      </p:pic>
      <p:pic>
        <p:nvPicPr>
          <p:cNvPr id="7" name="Picture 6"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Welcome</a:t>
            </a:r>
            <a:endParaRPr lang="en-US" dirty="0"/>
          </a:p>
        </p:txBody>
      </p:sp>
      <p:sp>
        <p:nvSpPr>
          <p:cNvPr id="3" name="Content Placeholder 2"/>
          <p:cNvSpPr>
            <a:spLocks noGrp="1"/>
          </p:cNvSpPr>
          <p:nvPr>
            <p:ph idx="1"/>
          </p:nvPr>
        </p:nvSpPr>
        <p:spPr/>
        <p:txBody>
          <a:bodyPr/>
          <a:lstStyle/>
          <a:p>
            <a:pPr>
              <a:buNone/>
            </a:pPr>
            <a:r>
              <a:rPr lang="en-US" dirty="0" smtClean="0">
                <a:ea typeface="ＭＳ Ｐゴシック" pitchFamily="34" charset="-128"/>
              </a:rPr>
              <a:t>Why do we need night ops training?</a:t>
            </a:r>
          </a:p>
          <a:p>
            <a:pPr>
              <a:buNone/>
            </a:pPr>
            <a:endParaRPr lang="en-US" sz="1000" dirty="0" smtClean="0">
              <a:ea typeface="ＭＳ Ｐゴシック" pitchFamily="34" charset="-128"/>
            </a:endParaRPr>
          </a:p>
          <a:p>
            <a:pPr>
              <a:buNone/>
            </a:pPr>
            <a:r>
              <a:rPr lang="ja-JP" altLang="en-US" smtClean="0">
                <a:ea typeface="ＭＳ Ｐゴシック" pitchFamily="34" charset="-128"/>
              </a:rPr>
              <a:t>“</a:t>
            </a:r>
            <a:r>
              <a:rPr lang="en-US" altLang="ja-JP" dirty="0" smtClean="0">
                <a:ea typeface="ＭＳ Ｐゴシック" pitchFamily="34" charset="-128"/>
              </a:rPr>
              <a:t>I’ve driven boats all my life</a:t>
            </a:r>
            <a:r>
              <a:rPr lang="ja-JP" altLang="en-US" smtClean="0">
                <a:ea typeface="ＭＳ Ｐゴシック" pitchFamily="34" charset="-128"/>
              </a:rPr>
              <a:t>” </a:t>
            </a:r>
            <a:r>
              <a:rPr lang="en-US" altLang="ja-JP" b="1" dirty="0" smtClean="0">
                <a:solidFill>
                  <a:srgbClr val="FF0000"/>
                </a:solidFill>
                <a:ea typeface="ＭＳ Ｐゴシック" pitchFamily="34" charset="-128"/>
              </a:rPr>
              <a:t>(Night conditions are different)</a:t>
            </a:r>
            <a:endParaRPr lang="en-US" dirty="0" smtClean="0"/>
          </a:p>
          <a:p>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pPr algn="ctr"/>
            <a:r>
              <a:rPr lang="en-US" sz="4000" dirty="0" smtClean="0">
                <a:solidFill>
                  <a:srgbClr val="000099"/>
                </a:solidFill>
              </a:rPr>
              <a:t>Night Operations</a:t>
            </a:r>
            <a:br>
              <a:rPr lang="en-US" sz="4000" dirty="0" smtClean="0">
                <a:solidFill>
                  <a:srgbClr val="000099"/>
                </a:solidFill>
              </a:rPr>
            </a:br>
            <a:r>
              <a:rPr lang="en-US" sz="4000" dirty="0" smtClean="0">
                <a:solidFill>
                  <a:srgbClr val="000099"/>
                </a:solidFill>
              </a:rPr>
              <a:t>Equipment</a:t>
            </a:r>
            <a:endParaRPr lang="en-US" sz="4000" dirty="0"/>
          </a:p>
        </p:txBody>
      </p:sp>
      <p:sp>
        <p:nvSpPr>
          <p:cNvPr id="5" name="Rectangle 4"/>
          <p:cNvSpPr/>
          <p:nvPr/>
        </p:nvSpPr>
        <p:spPr>
          <a:xfrm>
            <a:off x="609600" y="1752600"/>
            <a:ext cx="8001000" cy="3847207"/>
          </a:xfrm>
          <a:prstGeom prst="rect">
            <a:avLst/>
          </a:prstGeom>
        </p:spPr>
        <p:txBody>
          <a:bodyPr wrap="square">
            <a:spAutoFit/>
          </a:bodyPr>
          <a:lstStyle/>
          <a:p>
            <a:pPr marL="342900" indent="-342900">
              <a:buAutoNum type="romanLcParenBoth"/>
            </a:pPr>
            <a:r>
              <a:rPr lang="en-US" sz="2400" dirty="0" smtClean="0"/>
              <a:t>Where from any sufficient cause it is impracticable for a vessel not normally engaged in towing operations to display the lights prescribed in paragraph (a) or (c) of this Rule, such vessel shall not be required to exhibit those lights when engaged in towing another vessel in distress or otherwise in need of assistance. All possible measures shall be taken to indicate the nature of the relationship between the towing vessel and the vessel being towed as authorized by Rule 36, in particular by illuminating the towline</a:t>
            </a:r>
            <a:r>
              <a:rPr lang="en-US" sz="2800" dirty="0" smtClean="0"/>
              <a:t>.</a:t>
            </a:r>
            <a:endParaRPr lang="en-US" sz="2800" dirty="0"/>
          </a:p>
        </p:txBody>
      </p:sp>
      <p:pic>
        <p:nvPicPr>
          <p:cNvPr id="6" name="Picture 5"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7" name="Picture 6"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95400"/>
          </a:xfrm>
        </p:spPr>
        <p:txBody>
          <a:bodyPr/>
          <a:lstStyle/>
          <a:p>
            <a:pPr algn="ctr"/>
            <a:r>
              <a:rPr lang="en-US" dirty="0" smtClean="0">
                <a:solidFill>
                  <a:srgbClr val="000099"/>
                </a:solidFill>
              </a:rPr>
              <a:t>Night</a:t>
            </a:r>
            <a:br>
              <a:rPr lang="en-US" dirty="0" smtClean="0">
                <a:solidFill>
                  <a:srgbClr val="000099"/>
                </a:solidFill>
              </a:rPr>
            </a:br>
            <a:r>
              <a:rPr lang="en-US" dirty="0" smtClean="0">
                <a:solidFill>
                  <a:srgbClr val="000099"/>
                </a:solidFill>
              </a:rPr>
              <a:t> Operations</a:t>
            </a:r>
            <a:endParaRPr lang="en-US" dirty="0">
              <a:solidFill>
                <a:srgbClr val="000099"/>
              </a:solidFill>
            </a:endParaRPr>
          </a:p>
        </p:txBody>
      </p:sp>
      <p:sp>
        <p:nvSpPr>
          <p:cNvPr id="3" name="Content Placeholder 2"/>
          <p:cNvSpPr>
            <a:spLocks noGrp="1"/>
          </p:cNvSpPr>
          <p:nvPr>
            <p:ph idx="1"/>
          </p:nvPr>
        </p:nvSpPr>
        <p:spPr/>
        <p:txBody>
          <a:bodyPr/>
          <a:lstStyle/>
          <a:p>
            <a:r>
              <a:rPr lang="en-US" dirty="0" smtClean="0"/>
              <a:t>The Coxswain should assign one crew member to constantly monitor the Radar screen in addition to the helmsman.  This crew person must be competent with Radar, keep a watchful eye on the screen and communicate conditions clearly with the Coxswain and helmsman.</a:t>
            </a:r>
          </a:p>
          <a:p>
            <a:endParaRPr lang="en-US" dirty="0" smtClean="0"/>
          </a:p>
          <a:p>
            <a:endParaRPr lang="en-US" dirty="0"/>
          </a:p>
        </p:txBody>
      </p:sp>
      <p:pic>
        <p:nvPicPr>
          <p:cNvPr id="5" name="Picture 4" descr="SABOT LOGO FINAL.jpg"/>
          <p:cNvPicPr>
            <a:picLocks noChangeAspect="1"/>
          </p:cNvPicPr>
          <p:nvPr/>
        </p:nvPicPr>
        <p:blipFill>
          <a:blip r:embed="rId2" cstate="print"/>
          <a:stretch>
            <a:fillRect/>
          </a:stretch>
        </p:blipFill>
        <p:spPr>
          <a:xfrm>
            <a:off x="1" y="1"/>
            <a:ext cx="2286000" cy="1524000"/>
          </a:xfrm>
          <a:prstGeom prst="rect">
            <a:avLst/>
          </a:prstGeom>
        </p:spPr>
      </p:pic>
      <p:pic>
        <p:nvPicPr>
          <p:cNvPr id="6" name="Picture 5" descr="D9LOGO_4.jpg"/>
          <p:cNvPicPr>
            <a:picLocks noChangeAspect="1"/>
          </p:cNvPicPr>
          <p:nvPr/>
        </p:nvPicPr>
        <p:blipFill>
          <a:blip r:embed="rId3" cstate="print"/>
          <a:stretch>
            <a:fillRect/>
          </a:stretch>
        </p:blipFill>
        <p:spPr>
          <a:xfrm>
            <a:off x="6781799" y="-1"/>
            <a:ext cx="2362201" cy="1600201"/>
          </a:xfrm>
          <a:prstGeom prst="rect">
            <a:avLst/>
          </a:prstGeom>
        </p:spPr>
      </p:pic>
    </p:spTree>
  </p:cSld>
  <p:clrMapOvr>
    <a:masterClrMapping/>
  </p:clrMapOvr>
  <p:transition>
    <p:cover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pPr algn="ctr"/>
            <a:r>
              <a:rPr lang="en-US" dirty="0" smtClean="0">
                <a:solidFill>
                  <a:srgbClr val="000099"/>
                </a:solidFill>
              </a:rPr>
              <a:t>Night </a:t>
            </a:r>
            <a:br>
              <a:rPr lang="en-US" dirty="0" smtClean="0">
                <a:solidFill>
                  <a:srgbClr val="000099"/>
                </a:solidFill>
              </a:rPr>
            </a:br>
            <a:r>
              <a:rPr lang="en-US" dirty="0" smtClean="0">
                <a:solidFill>
                  <a:srgbClr val="000099"/>
                </a:solidFill>
              </a:rPr>
              <a:t>Operations</a:t>
            </a:r>
            <a:endParaRPr lang="en-US" dirty="0">
              <a:solidFill>
                <a:srgbClr val="000099"/>
              </a:solidFill>
            </a:endParaRPr>
          </a:p>
        </p:txBody>
      </p:sp>
      <p:sp>
        <p:nvSpPr>
          <p:cNvPr id="3" name="Content Placeholder 2"/>
          <p:cNvSpPr>
            <a:spLocks noGrp="1"/>
          </p:cNvSpPr>
          <p:nvPr>
            <p:ph idx="1"/>
          </p:nvPr>
        </p:nvSpPr>
        <p:spPr/>
        <p:txBody>
          <a:bodyPr/>
          <a:lstStyle/>
          <a:p>
            <a:endParaRPr lang="en-US" sz="3600" b="1" dirty="0" smtClean="0">
              <a:solidFill>
                <a:srgbClr val="FF0000"/>
              </a:solidFill>
            </a:endParaRPr>
          </a:p>
          <a:p>
            <a:r>
              <a:rPr lang="en-US" sz="3600" b="1" dirty="0" smtClean="0">
                <a:solidFill>
                  <a:srgbClr val="FF0000"/>
                </a:solidFill>
              </a:rPr>
              <a:t>Speeds should be limited for conditions</a:t>
            </a:r>
            <a:endParaRPr lang="en-US" sz="3600" b="1" dirty="0">
              <a:solidFill>
                <a:srgbClr val="FF0000"/>
              </a:solidFill>
            </a:endParaRP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99"/>
                </a:solidFill>
              </a:rPr>
              <a:t>Summary</a:t>
            </a:r>
            <a:endParaRPr lang="en-US" dirty="0"/>
          </a:p>
        </p:txBody>
      </p:sp>
      <p:sp>
        <p:nvSpPr>
          <p:cNvPr id="3" name="Content Placeholder 2"/>
          <p:cNvSpPr>
            <a:spLocks noGrp="1"/>
          </p:cNvSpPr>
          <p:nvPr>
            <p:ph idx="1"/>
          </p:nvPr>
        </p:nvSpPr>
        <p:spPr/>
        <p:txBody>
          <a:bodyPr/>
          <a:lstStyle/>
          <a:p>
            <a:pPr eaLnBrk="1" hangingPunct="1">
              <a:lnSpc>
                <a:spcPct val="90000"/>
              </a:lnSpc>
            </a:pPr>
            <a:r>
              <a:rPr lang="en-US" sz="3000" dirty="0" smtClean="0">
                <a:ea typeface="ＭＳ Ｐゴシック" pitchFamily="34" charset="-128"/>
              </a:rPr>
              <a:t>The 7 elements of TCT are especially important during night operations.</a:t>
            </a:r>
          </a:p>
          <a:p>
            <a:pPr eaLnBrk="1" hangingPunct="1">
              <a:lnSpc>
                <a:spcPct val="90000"/>
              </a:lnSpc>
              <a:buNone/>
            </a:pPr>
            <a:endParaRPr lang="en-US" sz="1000" dirty="0" smtClean="0">
              <a:ea typeface="ＭＳ Ｐゴシック" pitchFamily="34" charset="-128"/>
            </a:endParaRPr>
          </a:p>
          <a:p>
            <a:pPr lvl="1" eaLnBrk="1" hangingPunct="1">
              <a:lnSpc>
                <a:spcPct val="90000"/>
              </a:lnSpc>
            </a:pPr>
            <a:r>
              <a:rPr lang="en-US" sz="2600" b="1" dirty="0" smtClean="0">
                <a:ea typeface="ＭＳ Ｐゴシック" pitchFamily="34" charset="-128"/>
              </a:rPr>
              <a:t>LEADERSHIP</a:t>
            </a:r>
          </a:p>
          <a:p>
            <a:pPr lvl="1" eaLnBrk="1" hangingPunct="1">
              <a:lnSpc>
                <a:spcPct val="90000"/>
              </a:lnSpc>
            </a:pPr>
            <a:r>
              <a:rPr lang="en-US" sz="2600" b="1" dirty="0" smtClean="0">
                <a:ea typeface="ＭＳ Ｐゴシック" pitchFamily="34" charset="-128"/>
              </a:rPr>
              <a:t>COMMUNICATIONS</a:t>
            </a:r>
          </a:p>
          <a:p>
            <a:pPr lvl="1" eaLnBrk="1" hangingPunct="1">
              <a:lnSpc>
                <a:spcPct val="90000"/>
              </a:lnSpc>
            </a:pPr>
            <a:r>
              <a:rPr lang="en-US" sz="2600" b="1" dirty="0" smtClean="0">
                <a:ea typeface="ＭＳ Ｐゴシック" pitchFamily="34" charset="-128"/>
              </a:rPr>
              <a:t>ASSERTIVENESS</a:t>
            </a:r>
          </a:p>
          <a:p>
            <a:pPr lvl="1" eaLnBrk="1" hangingPunct="1">
              <a:lnSpc>
                <a:spcPct val="90000"/>
              </a:lnSpc>
            </a:pPr>
            <a:r>
              <a:rPr lang="en-US" sz="2600" b="1" dirty="0" smtClean="0">
                <a:ea typeface="ＭＳ Ｐゴシック" pitchFamily="34" charset="-128"/>
              </a:rPr>
              <a:t>ADAPTABILITY AND FLEXIBILITY</a:t>
            </a:r>
          </a:p>
          <a:p>
            <a:pPr lvl="1" eaLnBrk="1" hangingPunct="1">
              <a:lnSpc>
                <a:spcPct val="90000"/>
              </a:lnSpc>
            </a:pPr>
            <a:r>
              <a:rPr lang="en-US" sz="2600" b="1" dirty="0" smtClean="0">
                <a:ea typeface="ＭＳ Ｐゴシック" pitchFamily="34" charset="-128"/>
              </a:rPr>
              <a:t>SITUATIONAL AWARENESS</a:t>
            </a:r>
          </a:p>
          <a:p>
            <a:pPr lvl="1" eaLnBrk="1" hangingPunct="1">
              <a:lnSpc>
                <a:spcPct val="90000"/>
              </a:lnSpc>
            </a:pPr>
            <a:r>
              <a:rPr lang="en-US" sz="2600" b="1" dirty="0" smtClean="0">
                <a:ea typeface="ＭＳ Ｐゴシック" pitchFamily="34" charset="-128"/>
              </a:rPr>
              <a:t>DECISION MAKING</a:t>
            </a:r>
          </a:p>
          <a:p>
            <a:pPr lvl="1" eaLnBrk="1" hangingPunct="1">
              <a:lnSpc>
                <a:spcPct val="90000"/>
              </a:lnSpc>
            </a:pPr>
            <a:r>
              <a:rPr lang="en-US" sz="2600" b="1" dirty="0" smtClean="0">
                <a:ea typeface="ＭＳ Ｐゴシック" pitchFamily="34" charset="-128"/>
              </a:rPr>
              <a:t>MISSION ANALYSIS</a:t>
            </a:r>
          </a:p>
          <a:p>
            <a:endParaRPr lang="en-US" dirty="0"/>
          </a:p>
        </p:txBody>
      </p:sp>
      <p:pic>
        <p:nvPicPr>
          <p:cNvPr id="5" name="Picture 4" descr="SABOT LOGO FINAL.jpg"/>
          <p:cNvPicPr>
            <a:picLocks noChangeAspect="1"/>
          </p:cNvPicPr>
          <p:nvPr/>
        </p:nvPicPr>
        <p:blipFill>
          <a:blip r:embed="rId2" cstate="print"/>
          <a:stretch>
            <a:fillRect/>
          </a:stretch>
        </p:blipFill>
        <p:spPr>
          <a:xfrm>
            <a:off x="1" y="1"/>
            <a:ext cx="2286000" cy="1524000"/>
          </a:xfrm>
          <a:prstGeom prst="rect">
            <a:avLst/>
          </a:prstGeom>
        </p:spPr>
      </p:pic>
      <p:pic>
        <p:nvPicPr>
          <p:cNvPr id="6" name="Picture 5" descr="D9LOGO_4.jpg"/>
          <p:cNvPicPr>
            <a:picLocks noChangeAspect="1"/>
          </p:cNvPicPr>
          <p:nvPr/>
        </p:nvPicPr>
        <p:blipFill>
          <a:blip r:embed="rId3" cstate="print"/>
          <a:stretch>
            <a:fillRect/>
          </a:stretch>
        </p:blipFill>
        <p:spPr>
          <a:xfrm>
            <a:off x="6934200" y="-1"/>
            <a:ext cx="2209800" cy="1600201"/>
          </a:xfrm>
          <a:prstGeom prst="rect">
            <a:avLst/>
          </a:prstGeom>
        </p:spPr>
      </p:pic>
    </p:spTree>
  </p:cSld>
  <p:clrMapOvr>
    <a:masterClrMapping/>
  </p:clrMapOvr>
  <p:transition>
    <p:cover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99"/>
                </a:solidFill>
              </a:rPr>
              <a:t>Summary</a:t>
            </a:r>
            <a:endParaRPr lang="en-US" dirty="0"/>
          </a:p>
        </p:txBody>
      </p:sp>
      <p:sp>
        <p:nvSpPr>
          <p:cNvPr id="3" name="Content Placeholder 2"/>
          <p:cNvSpPr>
            <a:spLocks noGrp="1"/>
          </p:cNvSpPr>
          <p:nvPr>
            <p:ph idx="1"/>
          </p:nvPr>
        </p:nvSpPr>
        <p:spPr/>
        <p:txBody>
          <a:bodyPr/>
          <a:lstStyle/>
          <a:p>
            <a:endParaRPr lang="en-US" dirty="0" smtClean="0">
              <a:ea typeface="ＭＳ Ｐゴシック" pitchFamily="34" charset="-128"/>
            </a:endParaRPr>
          </a:p>
          <a:p>
            <a:r>
              <a:rPr lang="en-US" dirty="0" smtClean="0">
                <a:ea typeface="ＭＳ Ｐゴシック" pitchFamily="34" charset="-128"/>
              </a:rPr>
              <a:t>Be guided by and communicate with your OIA and appointed officers when night operations are planned.</a:t>
            </a:r>
          </a:p>
          <a:p>
            <a:endParaRPr lang="en-US" dirty="0"/>
          </a:p>
        </p:txBody>
      </p:sp>
      <p:pic>
        <p:nvPicPr>
          <p:cNvPr id="5" name="Picture 4" descr="D9LOGO_4.jpg"/>
          <p:cNvPicPr>
            <a:picLocks noChangeAspect="1"/>
          </p:cNvPicPr>
          <p:nvPr/>
        </p:nvPicPr>
        <p:blipFill>
          <a:blip r:embed="rId3"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4" cstate="print"/>
          <a:stretch>
            <a:fillRect/>
          </a:stretch>
        </p:blipFill>
        <p:spPr>
          <a:xfrm>
            <a:off x="1" y="1"/>
            <a:ext cx="2286000" cy="1524000"/>
          </a:xfrm>
          <a:prstGeom prst="rect">
            <a:avLst/>
          </a:prstGeom>
        </p:spPr>
      </p:pic>
    </p:spTree>
  </p:cSld>
  <p:clrMapOvr>
    <a:masterClrMapping/>
  </p:clrMapOvr>
  <p:transition>
    <p:cover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defRPr/>
            </a:pPr>
            <a:r>
              <a:rPr lang="en-US" dirty="0" smtClean="0">
                <a:solidFill>
                  <a:srgbClr val="000099"/>
                </a:solidFill>
                <a:ea typeface="+mj-ea"/>
              </a:rPr>
              <a:t>References</a:t>
            </a:r>
          </a:p>
        </p:txBody>
      </p:sp>
      <p:sp>
        <p:nvSpPr>
          <p:cNvPr id="35843" name="Rectangle 3"/>
          <p:cNvSpPr>
            <a:spLocks noGrp="1" noChangeArrowheads="1"/>
          </p:cNvSpPr>
          <p:nvPr>
            <p:ph type="body" idx="1"/>
          </p:nvPr>
        </p:nvSpPr>
        <p:spPr/>
        <p:txBody>
          <a:bodyPr/>
          <a:lstStyle/>
          <a:p>
            <a:pPr lvl="1" eaLnBrk="1" hangingPunct="1">
              <a:buFontTx/>
              <a:buNone/>
            </a:pPr>
            <a:r>
              <a:rPr lang="en-US" sz="1600" dirty="0" smtClean="0">
                <a:ea typeface="ＭＳ Ｐゴシック" pitchFamily="34" charset="-128"/>
              </a:rPr>
              <a:t> </a:t>
            </a:r>
          </a:p>
          <a:p>
            <a:pPr eaLnBrk="1" hangingPunct="1"/>
            <a:r>
              <a:rPr lang="en-US" sz="1600" dirty="0" smtClean="0">
                <a:ea typeface="ＭＳ Ｐゴシック" pitchFamily="34" charset="-128"/>
              </a:rPr>
              <a:t>COMDTPUB 16754.27, 2013. </a:t>
            </a:r>
            <a:r>
              <a:rPr lang="en-US" sz="1600" i="1" dirty="0" smtClean="0">
                <a:ea typeface="ＭＳ Ｐゴシック" pitchFamily="34" charset="-128"/>
              </a:rPr>
              <a:t>Recreational Boating Statistics</a:t>
            </a:r>
            <a:r>
              <a:rPr lang="en-US" sz="1600" dirty="0" smtClean="0">
                <a:ea typeface="ＭＳ Ｐゴシック" pitchFamily="34" charset="-128"/>
              </a:rPr>
              <a:t>.</a:t>
            </a:r>
          </a:p>
          <a:p>
            <a:pPr eaLnBrk="1" hangingPunct="1"/>
            <a:r>
              <a:rPr lang="en-US" sz="1600" dirty="0" smtClean="0">
                <a:ea typeface="ＭＳ Ｐゴシック" pitchFamily="34" charset="-128"/>
              </a:rPr>
              <a:t>Code of Federal Regulations. 46 CFR 10.305(a), </a:t>
            </a:r>
            <a:r>
              <a:rPr lang="en-US" sz="1600" i="1" dirty="0" smtClean="0">
                <a:ea typeface="ＭＳ Ｐゴシック" pitchFamily="34" charset="-128"/>
              </a:rPr>
              <a:t>Vision Requirements, Deck Standard.</a:t>
            </a:r>
            <a:r>
              <a:rPr lang="en-US" sz="1600" dirty="0" smtClean="0">
                <a:ea typeface="ＭＳ Ｐゴシック" pitchFamily="34" charset="-128"/>
              </a:rPr>
              <a:t> </a:t>
            </a:r>
          </a:p>
          <a:p>
            <a:pPr eaLnBrk="1" hangingPunct="1"/>
            <a:r>
              <a:rPr lang="en-US" sz="1600" dirty="0" err="1" smtClean="0">
                <a:ea typeface="ＭＳ Ｐゴシック" pitchFamily="34" charset="-128"/>
              </a:rPr>
              <a:t>Bedinhaus</a:t>
            </a:r>
            <a:r>
              <a:rPr lang="en-US" sz="1600" dirty="0" smtClean="0">
                <a:ea typeface="ＭＳ Ｐゴシック" pitchFamily="34" charset="-128"/>
              </a:rPr>
              <a:t>, T. DO, June 3, 2014. USAF Special Report, AL-SR-1992-0002, </a:t>
            </a:r>
            <a:r>
              <a:rPr lang="en-US" sz="1600" i="1" dirty="0" smtClean="0">
                <a:ea typeface="ＭＳ Ｐゴシック" pitchFamily="34" charset="-128"/>
              </a:rPr>
              <a:t>Night Vision Manual for the Flight Surgeon</a:t>
            </a:r>
            <a:r>
              <a:rPr lang="en-US" sz="1600" dirty="0" smtClean="0">
                <a:ea typeface="ＭＳ Ｐゴシック" pitchFamily="34" charset="-128"/>
              </a:rPr>
              <a:t>, written by Robert E. Miller II, Col, USAF, (RET) and Thomas J. Tredici, Col, USAF, (RET).  </a:t>
            </a:r>
          </a:p>
          <a:p>
            <a:pPr eaLnBrk="1" hangingPunct="1"/>
            <a:r>
              <a:rPr lang="en-US" sz="1600" dirty="0" smtClean="0">
                <a:ea typeface="ＭＳ Ｐゴシック" pitchFamily="34" charset="-128"/>
              </a:rPr>
              <a:t>USCG, November 18, 2014. </a:t>
            </a:r>
            <a:r>
              <a:rPr lang="en-US" sz="1600" i="1" dirty="0" smtClean="0">
                <a:ea typeface="ＭＳ Ｐゴシック" pitchFamily="34" charset="-128"/>
              </a:rPr>
              <a:t>Navigation Rules and Regulations Handbook</a:t>
            </a:r>
            <a:r>
              <a:rPr lang="en-US" sz="1600" dirty="0" smtClean="0">
                <a:ea typeface="ＭＳ Ｐゴシック" pitchFamily="34" charset="-128"/>
              </a:rPr>
              <a:t>.</a:t>
            </a:r>
          </a:p>
          <a:p>
            <a:pPr eaLnBrk="1" hangingPunct="1"/>
            <a:r>
              <a:rPr lang="en-US" sz="1600" dirty="0" smtClean="0">
                <a:ea typeface="ＭＳ Ｐゴシック" pitchFamily="34" charset="-128"/>
              </a:rPr>
              <a:t>COMDTINST 16772.2D, July 1, 2013. </a:t>
            </a:r>
            <a:r>
              <a:rPr lang="en-US" sz="1600" i="1" dirty="0" smtClean="0">
                <a:ea typeface="ＭＳ Ｐゴシック" pitchFamily="34" charset="-128"/>
              </a:rPr>
              <a:t>Navigation Rules: International-Inland </a:t>
            </a:r>
            <a:r>
              <a:rPr lang="en-US" sz="1600" dirty="0" smtClean="0">
                <a:ea typeface="ＭＳ Ｐゴシック" pitchFamily="34" charset="-128"/>
              </a:rPr>
              <a:t>(superseded).</a:t>
            </a:r>
          </a:p>
          <a:p>
            <a:pPr eaLnBrk="1" hangingPunct="1"/>
            <a:r>
              <a:rPr lang="en-US" sz="1600" dirty="0" smtClean="0">
                <a:ea typeface="ＭＳ Ｐゴシック" pitchFamily="34" charset="-128"/>
              </a:rPr>
              <a:t>National Transportation Safety Board, July 12, 2011. </a:t>
            </a:r>
            <a:r>
              <a:rPr lang="en-US" sz="1600" i="1" dirty="0" smtClean="0">
                <a:ea typeface="ＭＳ Ｐゴシック" pitchFamily="34" charset="-128"/>
              </a:rPr>
              <a:t>Collision Between U.S. Coast Guard  Vessel CG 33118 and Sea Ray Recreational Vessel CF 2607 PZ, San Diego Bay, California, December 20,2009</a:t>
            </a:r>
          </a:p>
          <a:p>
            <a:pPr eaLnBrk="1" hangingPunct="1"/>
            <a:r>
              <a:rPr lang="en-US" sz="1600" i="1" dirty="0" smtClean="0">
                <a:ea typeface="ＭＳ Ｐゴシック" pitchFamily="34" charset="-128"/>
              </a:rPr>
              <a:t>Night Surface Operations Guide, National Response Dept..</a:t>
            </a:r>
            <a:endParaRPr lang="en-US" sz="1600" dirty="0" smtClean="0">
              <a:ea typeface="ＭＳ Ｐゴシック" pitchFamily="34" charset="-128"/>
            </a:endParaRPr>
          </a:p>
          <a:p>
            <a:pPr eaLnBrk="1" hangingPunct="1">
              <a:buNone/>
            </a:pPr>
            <a:endParaRPr lang="en-US" sz="1600" dirty="0" smtClean="0">
              <a:ea typeface="ＭＳ Ｐゴシック" pitchFamily="34" charset="-128"/>
            </a:endParaRP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1" y="1"/>
            <a:ext cx="2286000" cy="1524000"/>
          </a:xfrm>
          <a:prstGeom prst="rect">
            <a:avLst/>
          </a:prstGeom>
        </p:spPr>
      </p:pic>
    </p:spTree>
  </p:cSld>
  <p:clrMapOvr>
    <a:masterClrMapping/>
  </p:clrMapOvr>
  <p:transition>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Welcome</a:t>
            </a:r>
            <a:endParaRPr lang="en-US" dirty="0"/>
          </a:p>
        </p:txBody>
      </p:sp>
      <p:sp>
        <p:nvSpPr>
          <p:cNvPr id="3" name="Content Placeholder 2"/>
          <p:cNvSpPr>
            <a:spLocks noGrp="1"/>
          </p:cNvSpPr>
          <p:nvPr>
            <p:ph idx="1"/>
          </p:nvPr>
        </p:nvSpPr>
        <p:spPr/>
        <p:txBody>
          <a:bodyPr/>
          <a:lstStyle/>
          <a:p>
            <a:pPr>
              <a:buNone/>
            </a:pPr>
            <a:r>
              <a:rPr lang="en-US" dirty="0" smtClean="0">
                <a:ea typeface="ＭＳ Ｐゴシック" pitchFamily="34" charset="-128"/>
              </a:rPr>
              <a:t>Why do we need night ops training?</a:t>
            </a:r>
          </a:p>
          <a:p>
            <a:pPr>
              <a:buNone/>
            </a:pPr>
            <a:endParaRPr lang="en-US" sz="1000" dirty="0" smtClean="0">
              <a:ea typeface="ＭＳ Ｐゴシック" pitchFamily="34" charset="-128"/>
            </a:endParaRPr>
          </a:p>
          <a:p>
            <a:pPr>
              <a:buNone/>
            </a:pPr>
            <a:r>
              <a:rPr lang="ja-JP" altLang="en-US" smtClean="0">
                <a:ea typeface="ＭＳ Ｐゴシック" pitchFamily="34" charset="-128"/>
              </a:rPr>
              <a:t>“</a:t>
            </a:r>
            <a:r>
              <a:rPr lang="en-US" altLang="ja-JP" dirty="0" smtClean="0">
                <a:ea typeface="ＭＳ Ｐゴシック" pitchFamily="34" charset="-128"/>
              </a:rPr>
              <a:t>I’ve driven boats all my life</a:t>
            </a:r>
            <a:r>
              <a:rPr lang="ja-JP" altLang="en-US" smtClean="0">
                <a:ea typeface="ＭＳ Ｐゴシック" pitchFamily="34" charset="-128"/>
              </a:rPr>
              <a:t>” </a:t>
            </a:r>
            <a:r>
              <a:rPr lang="en-US" altLang="ja-JP" b="1" dirty="0" smtClean="0">
                <a:solidFill>
                  <a:srgbClr val="FF0000"/>
                </a:solidFill>
                <a:ea typeface="ＭＳ Ｐゴシック" pitchFamily="34" charset="-128"/>
              </a:rPr>
              <a:t>(Night conditions are different)</a:t>
            </a:r>
          </a:p>
          <a:p>
            <a:pPr>
              <a:buNone/>
            </a:pPr>
            <a:endParaRPr lang="en-US" sz="1000" dirty="0" smtClean="0"/>
          </a:p>
          <a:p>
            <a:pPr>
              <a:buNone/>
            </a:pPr>
            <a:r>
              <a:rPr lang="ja-JP" altLang="en-US" smtClean="0">
                <a:ea typeface="ＭＳ Ｐゴシック" pitchFamily="34" charset="-128"/>
              </a:rPr>
              <a:t>“</a:t>
            </a:r>
            <a:r>
              <a:rPr lang="en-US" altLang="ja-JP" dirty="0" smtClean="0">
                <a:ea typeface="ＭＳ Ｐゴシック" pitchFamily="34" charset="-128"/>
              </a:rPr>
              <a:t>I operate at night all the time</a:t>
            </a:r>
            <a:r>
              <a:rPr lang="ja-JP" altLang="en-US" smtClean="0">
                <a:ea typeface="ＭＳ Ｐゴシック" pitchFamily="34" charset="-128"/>
              </a:rPr>
              <a:t>”</a:t>
            </a: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752600"/>
          </a:xfrm>
        </p:spPr>
        <p:txBody>
          <a:bodyPr/>
          <a:lstStyle/>
          <a:p>
            <a:pPr algn="ctr"/>
            <a:r>
              <a:rPr lang="en-US" dirty="0" smtClean="0">
                <a:solidFill>
                  <a:srgbClr val="0070C0"/>
                </a:solidFill>
              </a:rPr>
              <a:t>Welcome</a:t>
            </a:r>
            <a:endParaRPr lang="en-US" dirty="0"/>
          </a:p>
        </p:txBody>
      </p:sp>
      <p:sp>
        <p:nvSpPr>
          <p:cNvPr id="3" name="Content Placeholder 2"/>
          <p:cNvSpPr>
            <a:spLocks noGrp="1"/>
          </p:cNvSpPr>
          <p:nvPr>
            <p:ph idx="1"/>
          </p:nvPr>
        </p:nvSpPr>
        <p:spPr/>
        <p:txBody>
          <a:bodyPr/>
          <a:lstStyle/>
          <a:p>
            <a:pPr>
              <a:buNone/>
            </a:pPr>
            <a:r>
              <a:rPr lang="en-US" dirty="0" smtClean="0">
                <a:ea typeface="ＭＳ Ｐゴシック" pitchFamily="34" charset="-128"/>
              </a:rPr>
              <a:t>Why do we need night ops training?</a:t>
            </a:r>
          </a:p>
          <a:p>
            <a:pPr>
              <a:buNone/>
            </a:pPr>
            <a:endParaRPr lang="en-US" sz="1000" dirty="0" smtClean="0">
              <a:ea typeface="ＭＳ Ｐゴシック" pitchFamily="34" charset="-128"/>
            </a:endParaRPr>
          </a:p>
          <a:p>
            <a:pPr>
              <a:buNone/>
            </a:pPr>
            <a:r>
              <a:rPr lang="ja-JP" altLang="en-US" smtClean="0">
                <a:ea typeface="ＭＳ Ｐゴシック" pitchFamily="34" charset="-128"/>
              </a:rPr>
              <a:t>“</a:t>
            </a:r>
            <a:r>
              <a:rPr lang="en-US" altLang="ja-JP" dirty="0" smtClean="0">
                <a:ea typeface="ＭＳ Ｐゴシック" pitchFamily="34" charset="-128"/>
              </a:rPr>
              <a:t>I’ve driven boats all my life</a:t>
            </a:r>
            <a:r>
              <a:rPr lang="ja-JP" altLang="en-US" smtClean="0">
                <a:ea typeface="ＭＳ Ｐゴシック" pitchFamily="34" charset="-128"/>
              </a:rPr>
              <a:t>” </a:t>
            </a:r>
            <a:r>
              <a:rPr lang="en-US" altLang="ja-JP" b="1" dirty="0" smtClean="0">
                <a:solidFill>
                  <a:srgbClr val="FF0000"/>
                </a:solidFill>
                <a:ea typeface="ＭＳ Ｐゴシック" pitchFamily="34" charset="-128"/>
              </a:rPr>
              <a:t>(Night conditions are different)</a:t>
            </a:r>
          </a:p>
          <a:p>
            <a:pPr>
              <a:buNone/>
            </a:pPr>
            <a:endParaRPr lang="en-US" altLang="ja-JP" sz="1000" b="1" dirty="0" smtClean="0">
              <a:solidFill>
                <a:srgbClr val="FF0000"/>
              </a:solidFill>
              <a:ea typeface="ＭＳ Ｐゴシック" pitchFamily="34" charset="-128"/>
            </a:endParaRPr>
          </a:p>
          <a:p>
            <a:pPr marL="342900" lvl="1" indent="-342900">
              <a:buNone/>
            </a:pPr>
            <a:r>
              <a:rPr lang="ja-JP" altLang="en-US" sz="3200" smtClean="0">
                <a:ea typeface="ＭＳ Ｐゴシック" pitchFamily="34" charset="-128"/>
              </a:rPr>
              <a:t>“</a:t>
            </a:r>
            <a:r>
              <a:rPr lang="en-US" altLang="ja-JP" sz="3200" dirty="0" smtClean="0">
                <a:ea typeface="ＭＳ Ｐゴシック" pitchFamily="34" charset="-128"/>
              </a:rPr>
              <a:t>I operate at night all the time</a:t>
            </a:r>
            <a:r>
              <a:rPr lang="ja-JP" altLang="en-US" sz="3200" smtClean="0">
                <a:ea typeface="ＭＳ Ｐゴシック" pitchFamily="34" charset="-128"/>
              </a:rPr>
              <a:t>”</a:t>
            </a:r>
            <a:r>
              <a:rPr lang="en-US" altLang="ja-JP" sz="3200" b="1" dirty="0" smtClean="0">
                <a:solidFill>
                  <a:srgbClr val="FF0000"/>
                </a:solidFill>
                <a:ea typeface="ＭＳ Ｐゴシック" pitchFamily="34" charset="-128"/>
              </a:rPr>
              <a:t> (Has your crew)</a:t>
            </a:r>
            <a:endParaRPr lang="en-US" altLang="ja-JP" sz="3200" dirty="0" smtClean="0">
              <a:ea typeface="ＭＳ Ｐゴシック" pitchFamily="34" charset="-128"/>
            </a:endParaRPr>
          </a:p>
          <a:p>
            <a:pPr>
              <a:buNone/>
            </a:pPr>
            <a:endParaRPr lang="en-US" dirty="0" smtClean="0"/>
          </a:p>
          <a:p>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7" name="Picture 6"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305800" cy="914400"/>
          </a:xfrm>
        </p:spPr>
        <p:txBody>
          <a:bodyPr/>
          <a:lstStyle/>
          <a:p>
            <a:pPr algn="ctr" eaLnBrk="1" hangingPunct="1">
              <a:defRPr/>
            </a:pPr>
            <a:r>
              <a:rPr lang="en-US" dirty="0" smtClean="0">
                <a:solidFill>
                  <a:srgbClr val="0070C0"/>
                </a:solidFill>
                <a:ea typeface="+mj-ea"/>
              </a:rPr>
              <a:t>Welcome</a:t>
            </a:r>
          </a:p>
        </p:txBody>
      </p:sp>
      <p:sp>
        <p:nvSpPr>
          <p:cNvPr id="17411" name="Rectangle 3"/>
          <p:cNvSpPr>
            <a:spLocks noGrp="1" noChangeArrowheads="1"/>
          </p:cNvSpPr>
          <p:nvPr>
            <p:ph type="body" idx="1"/>
          </p:nvPr>
        </p:nvSpPr>
        <p:spPr>
          <a:xfrm>
            <a:off x="457200" y="1676400"/>
            <a:ext cx="8229600" cy="4449763"/>
          </a:xfrm>
        </p:spPr>
        <p:txBody>
          <a:bodyPr/>
          <a:lstStyle/>
          <a:p>
            <a:pPr eaLnBrk="1" hangingPunct="1">
              <a:buNone/>
            </a:pPr>
            <a:r>
              <a:rPr lang="en-US" dirty="0" smtClean="0">
                <a:ea typeface="ＭＳ Ｐゴシック" pitchFamily="34" charset="-128"/>
              </a:rPr>
              <a:t>	Why do we need night ops training? </a:t>
            </a:r>
          </a:p>
          <a:p>
            <a:pPr lvl="1" eaLnBrk="1" hangingPunct="1"/>
            <a:endParaRPr lang="en-US" altLang="ja-JP" sz="1000" dirty="0" smtClean="0">
              <a:ea typeface="ＭＳ Ｐゴシック" pitchFamily="34" charset="-128"/>
            </a:endParaRPr>
          </a:p>
          <a:p>
            <a:pPr lvl="1" eaLnBrk="1" hangingPunct="1"/>
            <a:r>
              <a:rPr lang="ja-JP" altLang="en-US" smtClean="0">
                <a:ea typeface="ＭＳ Ｐゴシック" pitchFamily="34" charset="-128"/>
              </a:rPr>
              <a:t>“</a:t>
            </a:r>
            <a:r>
              <a:rPr lang="en-US" altLang="ja-JP" dirty="0" smtClean="0">
                <a:ea typeface="ＭＳ Ｐゴシック" pitchFamily="34" charset="-128"/>
              </a:rPr>
              <a:t>I’ve driven boats all my life</a:t>
            </a:r>
            <a:r>
              <a:rPr lang="ja-JP" altLang="en-US" smtClean="0">
                <a:ea typeface="ＭＳ Ｐゴシック" pitchFamily="34" charset="-128"/>
              </a:rPr>
              <a:t>” </a:t>
            </a:r>
            <a:r>
              <a:rPr lang="en-US" altLang="ja-JP" b="1" dirty="0" smtClean="0">
                <a:solidFill>
                  <a:srgbClr val="FF0000"/>
                </a:solidFill>
                <a:ea typeface="ＭＳ Ｐゴシック" pitchFamily="34" charset="-128"/>
              </a:rPr>
              <a:t>(Night conditions are different)</a:t>
            </a:r>
            <a:endParaRPr lang="en-US" altLang="ja-JP" dirty="0" smtClean="0">
              <a:ea typeface="ＭＳ Ｐゴシック" pitchFamily="34" charset="-128"/>
            </a:endParaRPr>
          </a:p>
          <a:p>
            <a:pPr lvl="1" eaLnBrk="1" hangingPunct="1"/>
            <a:endParaRPr lang="en-US" altLang="ja-JP" sz="1000" dirty="0" smtClean="0">
              <a:ea typeface="ＭＳ Ｐゴシック" pitchFamily="34" charset="-128"/>
            </a:endParaRPr>
          </a:p>
          <a:p>
            <a:pPr lvl="1" eaLnBrk="1" hangingPunct="1"/>
            <a:r>
              <a:rPr lang="ja-JP" altLang="en-US" smtClean="0">
                <a:ea typeface="ＭＳ Ｐゴシック" pitchFamily="34" charset="-128"/>
              </a:rPr>
              <a:t>“</a:t>
            </a:r>
            <a:r>
              <a:rPr lang="en-US" altLang="ja-JP" dirty="0" smtClean="0">
                <a:ea typeface="ＭＳ Ｐゴシック" pitchFamily="34" charset="-128"/>
              </a:rPr>
              <a:t>I operate at night all the time</a:t>
            </a:r>
            <a:r>
              <a:rPr lang="ja-JP" altLang="en-US" smtClean="0">
                <a:ea typeface="ＭＳ Ｐゴシック" pitchFamily="34" charset="-128"/>
              </a:rPr>
              <a:t>” </a:t>
            </a:r>
            <a:r>
              <a:rPr lang="en-US" altLang="ja-JP" b="1" dirty="0" smtClean="0">
                <a:solidFill>
                  <a:srgbClr val="FF0000"/>
                </a:solidFill>
                <a:ea typeface="ＭＳ Ｐゴシック" pitchFamily="34" charset="-128"/>
              </a:rPr>
              <a:t>(Has your crew)</a:t>
            </a:r>
            <a:endParaRPr lang="en-US" altLang="ja-JP" dirty="0" smtClean="0">
              <a:ea typeface="ＭＳ Ｐゴシック" pitchFamily="34" charset="-128"/>
            </a:endParaRPr>
          </a:p>
          <a:p>
            <a:pPr lvl="1" eaLnBrk="1" hangingPunct="1">
              <a:buNone/>
            </a:pPr>
            <a:endParaRPr lang="en-US" altLang="ja-JP" sz="1000" dirty="0" smtClean="0">
              <a:ea typeface="ＭＳ Ｐゴシック" pitchFamily="34" charset="-128"/>
            </a:endParaRPr>
          </a:p>
          <a:p>
            <a:pPr lvl="1" eaLnBrk="1" hangingPunct="1">
              <a:buNone/>
            </a:pPr>
            <a:r>
              <a:rPr lang="en-US" altLang="ja-JP" dirty="0" smtClean="0">
                <a:ea typeface="ＭＳ Ｐゴシック" pitchFamily="34" charset="-128"/>
              </a:rPr>
              <a:t>_	</a:t>
            </a:r>
            <a:r>
              <a:rPr lang="ja-JP" altLang="en-US" smtClean="0">
                <a:ea typeface="ＭＳ Ｐゴシック" pitchFamily="34" charset="-128"/>
              </a:rPr>
              <a:t>“</a:t>
            </a:r>
            <a:r>
              <a:rPr lang="en-US" altLang="ja-JP" dirty="0" smtClean="0">
                <a:ea typeface="ＭＳ Ｐゴシック" pitchFamily="34" charset="-128"/>
              </a:rPr>
              <a:t>I’ve never had an accident</a:t>
            </a:r>
            <a:r>
              <a:rPr lang="ja-JP" altLang="en-US" smtClean="0">
                <a:ea typeface="ＭＳ Ｐゴシック" pitchFamily="34" charset="-128"/>
              </a:rPr>
              <a:t>” </a:t>
            </a:r>
            <a:endParaRPr lang="en-US" altLang="ja-JP" dirty="0" smtClean="0">
              <a:ea typeface="ＭＳ Ｐゴシック" pitchFamily="34" charset="-128"/>
            </a:endParaRPr>
          </a:p>
          <a:p>
            <a:pPr eaLnBrk="1" hangingPunct="1"/>
            <a:endParaRPr lang="en-US" dirty="0" smtClean="0">
              <a:ea typeface="ＭＳ Ｐゴシック" pitchFamily="34" charset="-128"/>
            </a:endParaRPr>
          </a:p>
        </p:txBody>
      </p:sp>
      <p:pic>
        <p:nvPicPr>
          <p:cNvPr id="5" name="Picture 4" descr="D9LOGO_4.jpg"/>
          <p:cNvPicPr>
            <a:picLocks noChangeAspect="1"/>
          </p:cNvPicPr>
          <p:nvPr/>
        </p:nvPicPr>
        <p:blipFill>
          <a:blip r:embed="rId2" cstate="print"/>
          <a:stretch>
            <a:fillRect/>
          </a:stretch>
        </p:blipFill>
        <p:spPr>
          <a:xfrm>
            <a:off x="6781799" y="-1"/>
            <a:ext cx="2362201" cy="1524001"/>
          </a:xfrm>
          <a:prstGeom prst="rect">
            <a:avLst/>
          </a:prstGeom>
        </p:spPr>
      </p:pic>
      <p:pic>
        <p:nvPicPr>
          <p:cNvPr id="6" name="Picture 5" descr="SABOT LOGO FINAL.jpg"/>
          <p:cNvPicPr>
            <a:picLocks noChangeAspect="1"/>
          </p:cNvPicPr>
          <p:nvPr/>
        </p:nvPicPr>
        <p:blipFill>
          <a:blip r:embed="rId3" cstate="print"/>
          <a:stretch>
            <a:fillRect/>
          </a:stretch>
        </p:blipFill>
        <p:spPr>
          <a:xfrm>
            <a:off x="0" y="0"/>
            <a:ext cx="2371725" cy="1724891"/>
          </a:xfrm>
          <a:prstGeom prst="rect">
            <a:avLst/>
          </a:prstGeom>
        </p:spPr>
      </p:pic>
    </p:spTree>
  </p:cSld>
  <p:clrMapOvr>
    <a:masterClrMapping/>
  </p:clrMapOvr>
  <p:transition>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Welcome</a:t>
            </a:r>
            <a:endParaRPr lang="en-US" dirty="0"/>
          </a:p>
        </p:txBody>
      </p:sp>
      <p:sp>
        <p:nvSpPr>
          <p:cNvPr id="3" name="Content Placeholder 2"/>
          <p:cNvSpPr>
            <a:spLocks noGrp="1"/>
          </p:cNvSpPr>
          <p:nvPr>
            <p:ph idx="1"/>
          </p:nvPr>
        </p:nvSpPr>
        <p:spPr/>
        <p:txBody>
          <a:bodyPr/>
          <a:lstStyle/>
          <a:p>
            <a:pPr eaLnBrk="1" hangingPunct="1">
              <a:buNone/>
            </a:pPr>
            <a:r>
              <a:rPr lang="en-US" dirty="0" smtClean="0">
                <a:ea typeface="ＭＳ Ｐゴシック" pitchFamily="34" charset="-128"/>
              </a:rPr>
              <a:t>Why do we need night ops training? </a:t>
            </a:r>
          </a:p>
          <a:p>
            <a:pPr lvl="1" eaLnBrk="1" hangingPunct="1"/>
            <a:endParaRPr lang="en-US" altLang="ja-JP" sz="1000" dirty="0" smtClean="0">
              <a:ea typeface="ＭＳ Ｐゴシック" pitchFamily="34" charset="-128"/>
            </a:endParaRPr>
          </a:p>
          <a:p>
            <a:pPr lvl="1" eaLnBrk="1" hangingPunct="1"/>
            <a:r>
              <a:rPr lang="ja-JP" altLang="en-US" smtClean="0">
                <a:ea typeface="ＭＳ Ｐゴシック" pitchFamily="34" charset="-128"/>
              </a:rPr>
              <a:t>“</a:t>
            </a:r>
            <a:r>
              <a:rPr lang="en-US" altLang="ja-JP" dirty="0" smtClean="0">
                <a:ea typeface="ＭＳ Ｐゴシック" pitchFamily="34" charset="-128"/>
              </a:rPr>
              <a:t>I’ve driven boats all my life</a:t>
            </a:r>
            <a:r>
              <a:rPr lang="ja-JP" altLang="en-US" smtClean="0">
                <a:ea typeface="ＭＳ Ｐゴシック" pitchFamily="34" charset="-128"/>
              </a:rPr>
              <a:t>” </a:t>
            </a:r>
            <a:r>
              <a:rPr lang="en-US" altLang="ja-JP" b="1" dirty="0" smtClean="0">
                <a:solidFill>
                  <a:srgbClr val="FF0000"/>
                </a:solidFill>
                <a:ea typeface="ＭＳ Ｐゴシック" pitchFamily="34" charset="-128"/>
              </a:rPr>
              <a:t>(Night conditions are different)</a:t>
            </a:r>
            <a:endParaRPr lang="en-US" altLang="ja-JP" dirty="0" smtClean="0">
              <a:ea typeface="ＭＳ Ｐゴシック" pitchFamily="34" charset="-128"/>
            </a:endParaRPr>
          </a:p>
          <a:p>
            <a:pPr lvl="1" eaLnBrk="1" hangingPunct="1"/>
            <a:endParaRPr lang="en-US" altLang="ja-JP" sz="1000" dirty="0" smtClean="0">
              <a:ea typeface="ＭＳ Ｐゴシック" pitchFamily="34" charset="-128"/>
            </a:endParaRPr>
          </a:p>
          <a:p>
            <a:pPr lvl="1" eaLnBrk="1" hangingPunct="1"/>
            <a:r>
              <a:rPr lang="ja-JP" altLang="en-US" smtClean="0">
                <a:ea typeface="ＭＳ Ｐゴシック" pitchFamily="34" charset="-128"/>
              </a:rPr>
              <a:t>“</a:t>
            </a:r>
            <a:r>
              <a:rPr lang="en-US" altLang="ja-JP" dirty="0" smtClean="0">
                <a:ea typeface="ＭＳ Ｐゴシック" pitchFamily="34" charset="-128"/>
              </a:rPr>
              <a:t>I operate at night all the time</a:t>
            </a:r>
            <a:r>
              <a:rPr lang="ja-JP" altLang="en-US" smtClean="0">
                <a:ea typeface="ＭＳ Ｐゴシック" pitchFamily="34" charset="-128"/>
              </a:rPr>
              <a:t>” </a:t>
            </a:r>
            <a:r>
              <a:rPr lang="en-US" altLang="ja-JP" b="1" dirty="0" smtClean="0">
                <a:solidFill>
                  <a:srgbClr val="FF0000"/>
                </a:solidFill>
                <a:ea typeface="ＭＳ Ｐゴシック" pitchFamily="34" charset="-128"/>
              </a:rPr>
              <a:t>(Has your crew)</a:t>
            </a:r>
            <a:endParaRPr lang="en-US" altLang="ja-JP" dirty="0" smtClean="0">
              <a:ea typeface="ＭＳ Ｐゴシック" pitchFamily="34" charset="-128"/>
            </a:endParaRPr>
          </a:p>
          <a:p>
            <a:pPr lvl="1" eaLnBrk="1" hangingPunct="1">
              <a:buNone/>
            </a:pPr>
            <a:endParaRPr lang="en-US" altLang="ja-JP" sz="1000" dirty="0" smtClean="0">
              <a:ea typeface="ＭＳ Ｐゴシック" pitchFamily="34" charset="-128"/>
            </a:endParaRPr>
          </a:p>
          <a:p>
            <a:pPr lvl="1" eaLnBrk="1" hangingPunct="1">
              <a:buNone/>
            </a:pPr>
            <a:r>
              <a:rPr lang="en-US" altLang="ja-JP" dirty="0" smtClean="0">
                <a:ea typeface="ＭＳ Ｐゴシック" pitchFamily="34" charset="-128"/>
              </a:rPr>
              <a:t>_	</a:t>
            </a:r>
            <a:r>
              <a:rPr lang="ja-JP" altLang="en-US" smtClean="0">
                <a:ea typeface="ＭＳ Ｐゴシック" pitchFamily="34" charset="-128"/>
              </a:rPr>
              <a:t>“</a:t>
            </a:r>
            <a:r>
              <a:rPr lang="en-US" altLang="ja-JP" dirty="0" smtClean="0">
                <a:ea typeface="ＭＳ Ｐゴシック" pitchFamily="34" charset="-128"/>
              </a:rPr>
              <a:t>I’ve never had an accident</a:t>
            </a:r>
            <a:r>
              <a:rPr lang="ja-JP" altLang="en-US" smtClean="0">
                <a:ea typeface="ＭＳ Ｐゴシック" pitchFamily="34" charset="-128"/>
              </a:rPr>
              <a:t>”</a:t>
            </a:r>
            <a:r>
              <a:rPr lang="en-US" altLang="ja-JP" b="1" dirty="0" smtClean="0">
                <a:solidFill>
                  <a:srgbClr val="FF0000"/>
                </a:solidFill>
                <a:ea typeface="ＭＳ Ｐゴシック" pitchFamily="34" charset="-128"/>
              </a:rPr>
              <a:t>(There’s always a first time)</a:t>
            </a:r>
            <a:endParaRPr lang="en-US" dirty="0"/>
          </a:p>
        </p:txBody>
      </p:sp>
      <p:pic>
        <p:nvPicPr>
          <p:cNvPr id="5" name="Picture 4" descr="D9LOGO_4.jpg"/>
          <p:cNvPicPr>
            <a:picLocks noChangeAspect="1"/>
          </p:cNvPicPr>
          <p:nvPr/>
        </p:nvPicPr>
        <p:blipFill>
          <a:blip r:embed="rId2" cstate="print"/>
          <a:stretch>
            <a:fillRect/>
          </a:stretch>
        </p:blipFill>
        <p:spPr>
          <a:xfrm>
            <a:off x="6781799" y="-1"/>
            <a:ext cx="2362201" cy="1600201"/>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524000"/>
          </a:xfrm>
          <a:prstGeom prst="rect">
            <a:avLst/>
          </a:prstGeom>
        </p:spPr>
      </p:pic>
    </p:spTree>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382000" cy="1447800"/>
          </a:xfrm>
        </p:spPr>
        <p:txBody>
          <a:bodyPr/>
          <a:lstStyle/>
          <a:p>
            <a:pPr algn="ctr" eaLnBrk="1" hangingPunct="1">
              <a:defRPr/>
            </a:pPr>
            <a:r>
              <a:rPr lang="en-US" dirty="0" smtClean="0">
                <a:solidFill>
                  <a:srgbClr val="0070C0"/>
                </a:solidFill>
                <a:ea typeface="+mj-ea"/>
              </a:rPr>
              <a:t>Night </a:t>
            </a:r>
            <a:br>
              <a:rPr lang="en-US" dirty="0" smtClean="0">
                <a:solidFill>
                  <a:srgbClr val="0070C0"/>
                </a:solidFill>
                <a:ea typeface="+mj-ea"/>
              </a:rPr>
            </a:br>
            <a:r>
              <a:rPr lang="en-US" dirty="0" smtClean="0">
                <a:solidFill>
                  <a:srgbClr val="0070C0"/>
                </a:solidFill>
                <a:ea typeface="+mj-ea"/>
              </a:rPr>
              <a:t>Operations</a:t>
            </a:r>
          </a:p>
        </p:txBody>
      </p:sp>
      <p:sp>
        <p:nvSpPr>
          <p:cNvPr id="18435" name="Rectangle 3"/>
          <p:cNvSpPr>
            <a:spLocks noGrp="1" noChangeArrowheads="1"/>
          </p:cNvSpPr>
          <p:nvPr>
            <p:ph type="body" idx="1"/>
          </p:nvPr>
        </p:nvSpPr>
        <p:spPr>
          <a:xfrm>
            <a:off x="304800" y="1600200"/>
            <a:ext cx="8305800" cy="4525963"/>
          </a:xfrm>
        </p:spPr>
        <p:txBody>
          <a:bodyPr/>
          <a:lstStyle/>
          <a:p>
            <a:pPr eaLnBrk="1" hangingPunct="1"/>
            <a:r>
              <a:rPr lang="ja-JP" altLang="en-US" b="1" smtClean="0">
                <a:solidFill>
                  <a:srgbClr val="FF0000"/>
                </a:solidFill>
                <a:ea typeface="ＭＳ Ｐゴシック" pitchFamily="34" charset="-128"/>
              </a:rPr>
              <a:t>“</a:t>
            </a:r>
            <a:r>
              <a:rPr lang="en-US" altLang="ja-JP" sz="2800" b="1" dirty="0" smtClean="0">
                <a:solidFill>
                  <a:srgbClr val="FF0000"/>
                </a:solidFill>
                <a:ea typeface="ＭＳ Ｐゴシック" pitchFamily="34" charset="-128"/>
              </a:rPr>
              <a:t>Night Operations</a:t>
            </a:r>
            <a:r>
              <a:rPr lang="ja-JP" altLang="en-US" sz="2800" b="1" smtClean="0">
                <a:solidFill>
                  <a:srgbClr val="FF0000"/>
                </a:solidFill>
                <a:ea typeface="ＭＳ Ｐゴシック" pitchFamily="34" charset="-128"/>
              </a:rPr>
              <a:t>”</a:t>
            </a:r>
            <a:r>
              <a:rPr lang="en-US" altLang="ja-JP" sz="2800" dirty="0" smtClean="0">
                <a:solidFill>
                  <a:srgbClr val="000099"/>
                </a:solidFill>
                <a:ea typeface="ＭＳ Ｐゴシック" pitchFamily="34" charset="-128"/>
              </a:rPr>
              <a:t>, </a:t>
            </a:r>
            <a:r>
              <a:rPr lang="en-US" altLang="ja-JP" sz="2800" dirty="0" smtClean="0">
                <a:ea typeface="ＭＳ Ｐゴシック" pitchFamily="34" charset="-128"/>
              </a:rPr>
              <a:t>for the purposes of this presentation, is defined as any surface mission aboard an AUXFAC that occurs between dusk and dawn, or in conditions of limited visibility requiring the use of navigation lights (fog, rain, less than ¼ mile visibility and/or other factors).</a:t>
            </a:r>
          </a:p>
          <a:p>
            <a:pPr eaLnBrk="1" hangingPunct="1">
              <a:buNone/>
            </a:pPr>
            <a:endParaRPr lang="en-US" altLang="ja-JP" sz="2800" dirty="0" smtClean="0">
              <a:ea typeface="ＭＳ Ｐゴシック" pitchFamily="34" charset="-128"/>
            </a:endParaRPr>
          </a:p>
          <a:p>
            <a:pPr eaLnBrk="1" hangingPunct="1"/>
            <a:r>
              <a:rPr lang="en-US" sz="2800" dirty="0" smtClean="0">
                <a:ea typeface="ＭＳ Ｐゴシック" pitchFamily="34" charset="-128"/>
              </a:rPr>
              <a:t>See Inland and International Rule # 19 (Navigation Rules) for details.</a:t>
            </a: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0" y="0"/>
            <a:ext cx="2371725" cy="1724891"/>
          </a:xfrm>
          <a:prstGeom prst="rect">
            <a:avLst/>
          </a:prstGeom>
        </p:spPr>
      </p:pic>
    </p:spTree>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defRPr/>
            </a:pPr>
            <a:r>
              <a:rPr lang="en-US" dirty="0" smtClean="0">
                <a:solidFill>
                  <a:srgbClr val="0070C0"/>
                </a:solidFill>
                <a:ea typeface="+mj-ea"/>
              </a:rPr>
              <a:t>Fatal Accident</a:t>
            </a:r>
          </a:p>
        </p:txBody>
      </p:sp>
      <p:sp>
        <p:nvSpPr>
          <p:cNvPr id="19459" name="Rectangle 3"/>
          <p:cNvSpPr>
            <a:spLocks noGrp="1" noChangeArrowheads="1"/>
          </p:cNvSpPr>
          <p:nvPr>
            <p:ph type="body" idx="1"/>
          </p:nvPr>
        </p:nvSpPr>
        <p:spPr>
          <a:xfrm>
            <a:off x="457200" y="1524000"/>
            <a:ext cx="8229600" cy="4724400"/>
          </a:xfrm>
        </p:spPr>
        <p:txBody>
          <a:bodyPr/>
          <a:lstStyle/>
          <a:p>
            <a:pPr eaLnBrk="1" hangingPunct="1"/>
            <a:r>
              <a:rPr lang="en-US" dirty="0" smtClean="0">
                <a:ea typeface="ＭＳ Ｐゴシック" pitchFamily="34" charset="-128"/>
              </a:rPr>
              <a:t>December 20, 2009, 1744 hours (Dark)San Diego Holiday Boat Parade</a:t>
            </a:r>
          </a:p>
          <a:p>
            <a:pPr eaLnBrk="1" hangingPunct="1">
              <a:buNone/>
            </a:pPr>
            <a:endParaRPr lang="en-US" sz="800" dirty="0" smtClean="0">
              <a:ea typeface="ＭＳ Ｐゴシック" pitchFamily="34" charset="-128"/>
            </a:endParaRPr>
          </a:p>
          <a:p>
            <a:pPr eaLnBrk="1" hangingPunct="1"/>
            <a:r>
              <a:rPr lang="en-US" dirty="0" smtClean="0">
                <a:ea typeface="ＭＳ Ｐゴシック" pitchFamily="34" charset="-128"/>
              </a:rPr>
              <a:t>CG 33118 moving at 42 kts (NTSB report)</a:t>
            </a:r>
          </a:p>
          <a:p>
            <a:pPr eaLnBrk="1" hangingPunct="1">
              <a:buNone/>
            </a:pPr>
            <a:r>
              <a:rPr lang="en-US" dirty="0" smtClean="0">
                <a:ea typeface="ＭＳ Ｐゴシック" pitchFamily="34" charset="-128"/>
              </a:rPr>
              <a:t>	responding to a </a:t>
            </a:r>
            <a:r>
              <a:rPr lang="en-US" u="sng" dirty="0" smtClean="0">
                <a:ea typeface="ＭＳ Ｐゴシック" pitchFamily="34" charset="-128"/>
              </a:rPr>
              <a:t>non-distress</a:t>
            </a:r>
            <a:r>
              <a:rPr lang="en-US" dirty="0" smtClean="0">
                <a:ea typeface="ＭＳ Ｐゴシック" pitchFamily="34" charset="-128"/>
              </a:rPr>
              <a:t> sailboat aground</a:t>
            </a:r>
          </a:p>
          <a:p>
            <a:pPr eaLnBrk="1" hangingPunct="1">
              <a:buNone/>
            </a:pPr>
            <a:endParaRPr lang="en-US" sz="800" dirty="0" smtClean="0">
              <a:ea typeface="ＭＳ Ｐゴシック" pitchFamily="34" charset="-128"/>
            </a:endParaRPr>
          </a:p>
          <a:p>
            <a:pPr eaLnBrk="1" hangingPunct="1"/>
            <a:r>
              <a:rPr lang="en-US" dirty="0" smtClean="0">
                <a:ea typeface="ＭＳ Ｐゴシック" pitchFamily="34" charset="-128"/>
              </a:rPr>
              <a:t>CG 33118 struck an anchored boat</a:t>
            </a:r>
          </a:p>
          <a:p>
            <a:pPr eaLnBrk="1" hangingPunct="1">
              <a:buNone/>
            </a:pPr>
            <a:endParaRPr lang="en-US" sz="800" dirty="0" smtClean="0">
              <a:ea typeface="ＭＳ Ｐゴシック" pitchFamily="34" charset="-128"/>
            </a:endParaRPr>
          </a:p>
          <a:p>
            <a:pPr eaLnBrk="1" hangingPunct="1"/>
            <a:r>
              <a:rPr lang="en-US" dirty="0" smtClean="0">
                <a:ea typeface="ＭＳ Ｐゴシック" pitchFamily="34" charset="-128"/>
              </a:rPr>
              <a:t>An 8 year old boy was killed</a:t>
            </a:r>
          </a:p>
        </p:txBody>
      </p:sp>
      <p:pic>
        <p:nvPicPr>
          <p:cNvPr id="5" name="Picture 4" descr="D9LOGO_4.jpg"/>
          <p:cNvPicPr>
            <a:picLocks noChangeAspect="1"/>
          </p:cNvPicPr>
          <p:nvPr/>
        </p:nvPicPr>
        <p:blipFill>
          <a:blip r:embed="rId2" cstate="print"/>
          <a:stretch>
            <a:fillRect/>
          </a:stretch>
        </p:blipFill>
        <p:spPr>
          <a:xfrm>
            <a:off x="6781799" y="-1"/>
            <a:ext cx="2362201" cy="1866589"/>
          </a:xfrm>
          <a:prstGeom prst="rect">
            <a:avLst/>
          </a:prstGeom>
        </p:spPr>
      </p:pic>
      <p:pic>
        <p:nvPicPr>
          <p:cNvPr id="6" name="Picture 5" descr="SABOT LOGO FINAL.jpg"/>
          <p:cNvPicPr>
            <a:picLocks noChangeAspect="1"/>
          </p:cNvPicPr>
          <p:nvPr/>
        </p:nvPicPr>
        <p:blipFill>
          <a:blip r:embed="rId3" cstate="print"/>
          <a:stretch>
            <a:fillRect/>
          </a:stretch>
        </p:blipFill>
        <p:spPr>
          <a:xfrm>
            <a:off x="0" y="1"/>
            <a:ext cx="2371725" cy="1600200"/>
          </a:xfrm>
          <a:prstGeom prst="rect">
            <a:avLst/>
          </a:prstGeom>
        </p:spPr>
      </p:pic>
    </p:spTree>
  </p:cSld>
  <p:clrMapOvr>
    <a:masterClrMapping/>
  </p:clrMapOvr>
  <p:transition>
    <p:cover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TotalTime>
  <Words>1123</Words>
  <Application>Microsoft Office PowerPoint</Application>
  <PresentationFormat>On-screen Show (4:3)</PresentationFormat>
  <Paragraphs>210</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NINTH DISTRICT EASTERN REGION</vt:lpstr>
      <vt:lpstr>Welcome</vt:lpstr>
      <vt:lpstr>Welcome</vt:lpstr>
      <vt:lpstr>Welcome</vt:lpstr>
      <vt:lpstr>Welcome</vt:lpstr>
      <vt:lpstr>Welcome</vt:lpstr>
      <vt:lpstr>Welcome</vt:lpstr>
      <vt:lpstr>Night  Operations</vt:lpstr>
      <vt:lpstr>Fatal Accident</vt:lpstr>
      <vt:lpstr>Night  Operations</vt:lpstr>
      <vt:lpstr>NIGHT  OPERATIONS</vt:lpstr>
      <vt:lpstr>NIGHT  OPERATIONS</vt:lpstr>
      <vt:lpstr>General Rules</vt:lpstr>
      <vt:lpstr>General Rules</vt:lpstr>
      <vt:lpstr>General Rules</vt:lpstr>
      <vt:lpstr>General Rules</vt:lpstr>
      <vt:lpstr>General Rules</vt:lpstr>
      <vt:lpstr>Night  Operations</vt:lpstr>
      <vt:lpstr>Night  Operations</vt:lpstr>
      <vt:lpstr>Night  Operations</vt:lpstr>
      <vt:lpstr>Night  Operations</vt:lpstr>
      <vt:lpstr>Night  Operations</vt:lpstr>
      <vt:lpstr>Night  Operations</vt:lpstr>
      <vt:lpstr>Night Vision</vt:lpstr>
      <vt:lpstr>Night Vision</vt:lpstr>
      <vt:lpstr>Night Operations  Equipment</vt:lpstr>
      <vt:lpstr>Night Operations  Equipment</vt:lpstr>
      <vt:lpstr>Night Operations  Equipment </vt:lpstr>
      <vt:lpstr>Night Operations  Equipment</vt:lpstr>
      <vt:lpstr>Night Operations Equipment</vt:lpstr>
      <vt:lpstr>Night  Operations</vt:lpstr>
      <vt:lpstr>Night  Operations</vt:lpstr>
      <vt:lpstr>Summary</vt:lpstr>
      <vt:lpstr>Summary</vt:lpstr>
      <vt:lpstr>References</vt:lpstr>
    </vt:vector>
  </TitlesOfParts>
  <Company>UPHS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 A. Nelson</dc:creator>
  <cp:lastModifiedBy>Lou</cp:lastModifiedBy>
  <cp:revision>147</cp:revision>
  <dcterms:created xsi:type="dcterms:W3CDTF">2005-12-12T19:12:56Z</dcterms:created>
  <dcterms:modified xsi:type="dcterms:W3CDTF">2015-04-01T16:45:29Z</dcterms:modified>
</cp:coreProperties>
</file>